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39"/>
  </p:notesMasterIdLst>
  <p:sldIdLst>
    <p:sldId id="313" r:id="rId5"/>
    <p:sldId id="327" r:id="rId6"/>
    <p:sldId id="330" r:id="rId7"/>
    <p:sldId id="331" r:id="rId8"/>
    <p:sldId id="332" r:id="rId9"/>
    <p:sldId id="333" r:id="rId10"/>
    <p:sldId id="334" r:id="rId11"/>
    <p:sldId id="336" r:id="rId12"/>
    <p:sldId id="359" r:id="rId13"/>
    <p:sldId id="360" r:id="rId14"/>
    <p:sldId id="366" r:id="rId15"/>
    <p:sldId id="362" r:id="rId16"/>
    <p:sldId id="363" r:id="rId17"/>
    <p:sldId id="337" r:id="rId18"/>
    <p:sldId id="338" r:id="rId19"/>
    <p:sldId id="339" r:id="rId20"/>
    <p:sldId id="340" r:id="rId21"/>
    <p:sldId id="341" r:id="rId22"/>
    <p:sldId id="342" r:id="rId23"/>
    <p:sldId id="367" r:id="rId24"/>
    <p:sldId id="343" r:id="rId25"/>
    <p:sldId id="365" r:id="rId26"/>
    <p:sldId id="344" r:id="rId27"/>
    <p:sldId id="346" r:id="rId28"/>
    <p:sldId id="347" r:id="rId29"/>
    <p:sldId id="351" r:id="rId30"/>
    <p:sldId id="352" r:id="rId31"/>
    <p:sldId id="353" r:id="rId32"/>
    <p:sldId id="355" r:id="rId33"/>
    <p:sldId id="368" r:id="rId34"/>
    <p:sldId id="354" r:id="rId35"/>
    <p:sldId id="356" r:id="rId36"/>
    <p:sldId id="369" r:id="rId37"/>
    <p:sldId id="37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davyas Kamath" initials="V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20BE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4201" autoAdjust="0"/>
  </p:normalViewPr>
  <p:slideViewPr>
    <p:cSldViewPr>
      <p:cViewPr varScale="1">
        <p:scale>
          <a:sx n="62" d="100"/>
          <a:sy n="62" d="100"/>
        </p:scale>
        <p:origin x="1626" y="60"/>
      </p:cViewPr>
      <p:guideLst>
        <p:guide orient="horz" pos="2160"/>
        <p:guide pos="2880"/>
      </p:guideLst>
    </p:cSldViewPr>
  </p:slideViewPr>
  <p:outlineViewPr>
    <p:cViewPr>
      <p:scale>
        <a:sx n="33" d="100"/>
        <a:sy n="33" d="100"/>
      </p:scale>
      <p:origin x="48"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CBDA2E-AC81-4CA3-B76D-3623017FA7D7}" type="datetimeFigureOut">
              <a:rPr lang="en-US" smtClean="0"/>
              <a:t>5/24/2021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929F1E-23F5-49F0-B789-203EDBFFD7A1}" type="slidenum">
              <a:rPr lang="en-US" smtClean="0"/>
              <a:t>‹#›</a:t>
            </a:fld>
            <a:endParaRPr lang="en-US"/>
          </a:p>
        </p:txBody>
      </p:sp>
    </p:spTree>
    <p:extLst>
      <p:ext uri="{BB962C8B-B14F-4D97-AF65-F5344CB8AC3E}">
        <p14:creationId xmlns:p14="http://schemas.microsoft.com/office/powerpoint/2010/main" val="244116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ED491D0-8E1B-49C7-849B-A28568D94497}" type="slidenum">
              <a:rPr lang="en-IN" smtClean="0"/>
              <a:t>1</a:t>
            </a:fld>
            <a:endParaRPr lang="en-IN"/>
          </a:p>
        </p:txBody>
      </p:sp>
    </p:spTree>
    <p:extLst>
      <p:ext uri="{BB962C8B-B14F-4D97-AF65-F5344CB8AC3E}">
        <p14:creationId xmlns:p14="http://schemas.microsoft.com/office/powerpoint/2010/main" val="1807224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E73BFC0-CF64-4442-8CCD-4CDD0487B1E2}" type="slidenum">
              <a:rPr lang="en-US" altLang="en-US" sz="1200" smtClean="0">
                <a:latin typeface="Arial" panose="020B0604020202020204" pitchFamily="34" charset="0"/>
              </a:rPr>
              <a:pPr/>
              <a:t>16</a:t>
            </a:fld>
            <a:endParaRPr lang="en-US" altLang="en-US" sz="1200" smtClean="0">
              <a:latin typeface="Arial"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70232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50417E2-F3D6-4B1C-A922-E832C3103DB4}" type="slidenum">
              <a:rPr lang="en-US" altLang="en-US" sz="1200" smtClean="0">
                <a:latin typeface="Arial" panose="020B0604020202020204" pitchFamily="34" charset="0"/>
              </a:rPr>
              <a:pPr/>
              <a:t>18</a:t>
            </a:fld>
            <a:endParaRPr lang="en-US" altLang="en-US" sz="1200" smtClean="0">
              <a:latin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rPr>
              <a:t>Electrolytic capacitors: </a:t>
            </a:r>
            <a:r>
              <a:rPr lang="en-IN" altLang="en-US" smtClean="0">
                <a:latin typeface="Arial" panose="020B0604020202020204" pitchFamily="34" charset="0"/>
              </a:rPr>
              <a:t>These are used to store large amounts of charge. Their capacity is usually 1 μF or more. Electrolytic capacitors are polarized. This means that they have positive and negative terminals. They </a:t>
            </a:r>
            <a:r>
              <a:rPr lang="en-IN" altLang="en-US" b="1" i="1" smtClean="0">
                <a:latin typeface="Arial" panose="020B0604020202020204" pitchFamily="34" charset="0"/>
              </a:rPr>
              <a:t>must </a:t>
            </a:r>
            <a:r>
              <a:rPr lang="en-IN" altLang="en-US" smtClean="0">
                <a:latin typeface="Arial" panose="020B0604020202020204" pitchFamily="34" charset="0"/>
              </a:rPr>
              <a:t>be connected the right way round. A reversed polarity can cause </a:t>
            </a:r>
            <a:r>
              <a:rPr lang="en-US" altLang="en-US" smtClean="0">
                <a:latin typeface="Arial" panose="020B0604020202020204" pitchFamily="34" charset="0"/>
              </a:rPr>
              <a:t>an explosion!</a:t>
            </a:r>
          </a:p>
          <a:p>
            <a:r>
              <a:rPr lang="en-IN" altLang="en-US" smtClean="0">
                <a:latin typeface="Arial" panose="020B0604020202020204" pitchFamily="34" charset="0"/>
              </a:rPr>
              <a:t> These can store charge for hours. When building or testing circuits, there is a danger from electric shock if you touch its terminals without giving it, time to discharge fully</a:t>
            </a:r>
            <a:endParaRPr lang="en-US" altLang="en-US" smtClean="0">
              <a:latin typeface="Arial" panose="020B0604020202020204" pitchFamily="34" charset="0"/>
            </a:endParaRPr>
          </a:p>
        </p:txBody>
      </p:sp>
    </p:spTree>
    <p:extLst>
      <p:ext uri="{BB962C8B-B14F-4D97-AF65-F5344CB8AC3E}">
        <p14:creationId xmlns:p14="http://schemas.microsoft.com/office/powerpoint/2010/main" val="45241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7F8CE5F-FD80-4326-91FD-1528E52A1212}" type="slidenum">
              <a:rPr lang="en-US" altLang="en-US" sz="1200" smtClean="0">
                <a:latin typeface="Arial" panose="020B0604020202020204" pitchFamily="34" charset="0"/>
              </a:rPr>
              <a:pPr/>
              <a:t>19</a:t>
            </a:fld>
            <a:endParaRPr lang="en-US" altLang="en-US" sz="1200" smtClean="0">
              <a:latin typeface="Arial" panose="020B0604020202020204"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latin typeface="Arial" panose="020B0604020202020204" pitchFamily="34" charset="0"/>
              </a:rPr>
              <a:t>A diode is made of semiconductor. It is contained in a small capsule made of glass or plastic. It has two terminals, namely, anode and cathode. </a:t>
            </a:r>
            <a:r>
              <a:rPr lang="en-IN" altLang="en-US" b="1" smtClean="0">
                <a:latin typeface="Arial" panose="020B0604020202020204" pitchFamily="34" charset="0"/>
              </a:rPr>
              <a:t>A band marked on the diode indicates the cathode terminal (symbol ‘K’). </a:t>
            </a:r>
            <a:r>
              <a:rPr lang="en-IN" altLang="en-US" smtClean="0">
                <a:latin typeface="Arial" panose="020B0604020202020204" pitchFamily="34" charset="0"/>
              </a:rPr>
              <a:t>A forward biased diode (with its anode held positive relative to its cathode) conducts. However, it</a:t>
            </a:r>
          </a:p>
          <a:p>
            <a:r>
              <a:rPr lang="en-IN" altLang="en-US" smtClean="0">
                <a:latin typeface="Arial" panose="020B0604020202020204" pitchFamily="34" charset="0"/>
              </a:rPr>
              <a:t>blocks the applied voltage when reverse biased (i.e., cathode held </a:t>
            </a:r>
            <a:r>
              <a:rPr lang="en-US" altLang="en-US" smtClean="0">
                <a:latin typeface="Arial" panose="020B0604020202020204" pitchFamily="34" charset="0"/>
              </a:rPr>
              <a:t>positive relative to anode). </a:t>
            </a:r>
            <a:r>
              <a:rPr lang="en-IN" altLang="en-US" smtClean="0">
                <a:latin typeface="Arial" panose="020B0604020202020204" pitchFamily="34" charset="0"/>
              </a:rPr>
              <a:t>This property is used in rectifiers for AC to DC conversion.</a:t>
            </a:r>
            <a:endParaRPr lang="en-US" altLang="en-US" smtClean="0">
              <a:latin typeface="Arial" panose="020B0604020202020204" pitchFamily="34" charset="0"/>
            </a:endParaRPr>
          </a:p>
        </p:txBody>
      </p:sp>
    </p:spTree>
    <p:extLst>
      <p:ext uri="{BB962C8B-B14F-4D97-AF65-F5344CB8AC3E}">
        <p14:creationId xmlns:p14="http://schemas.microsoft.com/office/powerpoint/2010/main" val="219198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A4FB14C-9090-4137-A032-689D29B3D174}" type="slidenum">
              <a:rPr lang="en-US" altLang="en-US" sz="1200" smtClean="0">
                <a:latin typeface="Arial" panose="020B0604020202020204" pitchFamily="34" charset="0"/>
              </a:rPr>
              <a:pPr/>
              <a:t>21</a:t>
            </a:fld>
            <a:endParaRPr lang="en-US" altLang="en-US" sz="1200" smtClean="0">
              <a:latin typeface="Arial" panose="020B0604020202020204"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3965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6166899-7DD2-47AE-A0F0-A03F0A7B67CA}" type="slidenum">
              <a:rPr lang="en-US" altLang="en-US" sz="1200" smtClean="0">
                <a:latin typeface="Arial" panose="020B0604020202020204" pitchFamily="34" charset="0"/>
              </a:rPr>
              <a:pPr/>
              <a:t>23</a:t>
            </a:fld>
            <a:endParaRPr lang="en-US" altLang="en-US" sz="1200" smtClean="0">
              <a:latin typeface="Arial" panose="020B0604020202020204" pitchFamily="3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9463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79F52C9-8BA2-41B8-B76F-72EB7CA816AD}" type="slidenum">
              <a:rPr lang="en-US" altLang="en-US" sz="1200" smtClean="0">
                <a:latin typeface="Arial" panose="020B0604020202020204" pitchFamily="34" charset="0"/>
              </a:rPr>
              <a:pPr/>
              <a:t>24</a:t>
            </a:fld>
            <a:endParaRPr lang="en-US" altLang="en-US" sz="1200" smtClean="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22065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96B32FE-DB80-461D-AF9E-D2B4B234C89D}" type="slidenum">
              <a:rPr lang="en-US" altLang="en-US" sz="1200" smtClean="0">
                <a:latin typeface="Arial" panose="020B0604020202020204" pitchFamily="34" charset="0"/>
              </a:rPr>
              <a:pPr/>
              <a:t>25</a:t>
            </a:fld>
            <a:endParaRPr lang="en-US" altLang="en-US" sz="1200" smtClean="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59955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latin typeface="Arial" panose="020B0604020202020204" pitchFamily="34" charset="0"/>
              </a:rPr>
              <a:t>Photo resistor is a type of resistor whose resistance varies with change in light intensity; more light leads to less resistance and less light leads to more resistance. These inexpensive sensors can be easily implemented in most light dependant robots.</a:t>
            </a:r>
            <a:endParaRPr lang="en-US" altLang="en-US" smtClean="0">
              <a:latin typeface="Arial" panose="020B0604020202020204" pitchFamily="34"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84CCE1D-E8D6-4573-A547-2A81829229E4}" type="slidenum">
              <a:rPr lang="en-US" altLang="en-US" sz="1200" smtClean="0">
                <a:latin typeface="Arial" panose="020B0604020202020204" pitchFamily="34" charset="0"/>
              </a:rPr>
              <a:pPr/>
              <a:t>26</a:t>
            </a:fld>
            <a:endParaRPr lang="en-US" altLang="en-US" sz="1200" smtClean="0">
              <a:latin typeface="Arial" panose="020B0604020202020204" pitchFamily="34" charset="0"/>
            </a:endParaRPr>
          </a:p>
        </p:txBody>
      </p:sp>
    </p:spTree>
    <p:extLst>
      <p:ext uri="{BB962C8B-B14F-4D97-AF65-F5344CB8AC3E}">
        <p14:creationId xmlns:p14="http://schemas.microsoft.com/office/powerpoint/2010/main" val="115056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6D4C0B0-5F36-455C-9513-365B88949425}" type="slidenum">
              <a:rPr lang="en-US" altLang="en-US" sz="1200" smtClean="0">
                <a:latin typeface="Arial" panose="020B0604020202020204" pitchFamily="34" charset="0"/>
              </a:rPr>
              <a:pPr/>
              <a:t>27</a:t>
            </a:fld>
            <a:endParaRPr lang="en-US" altLang="en-US" sz="1200" smtClean="0">
              <a:latin typeface="Arial" panose="020B0604020202020204" pitchFamily="34" charset="0"/>
            </a:endParaRPr>
          </a:p>
        </p:txBody>
      </p:sp>
    </p:spTree>
    <p:extLst>
      <p:ext uri="{BB962C8B-B14F-4D97-AF65-F5344CB8AC3E}">
        <p14:creationId xmlns:p14="http://schemas.microsoft.com/office/powerpoint/2010/main" val="323594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dirty="0" smtClean="0">
                <a:latin typeface="Arial" panose="020B0604020202020204" pitchFamily="34" charset="0"/>
              </a:rPr>
              <a:t>A printed circuit board, or PCB, is used to mechanically support and electrically connect electronic components using conductive pathways, tracks or signal traces etched from copper sheets laminated onto a non-conductive substrate. It is also referred to as printed wiring board (PWB) or etched wiring </a:t>
            </a:r>
            <a:r>
              <a:rPr lang="en-IN" altLang="en-US" dirty="0" err="1" smtClean="0">
                <a:latin typeface="Arial" panose="020B0604020202020204" pitchFamily="34" charset="0"/>
              </a:rPr>
              <a:t>board.A</a:t>
            </a:r>
            <a:r>
              <a:rPr lang="en-IN" altLang="en-US" dirty="0" smtClean="0">
                <a:latin typeface="Arial" panose="020B0604020202020204" pitchFamily="34" charset="0"/>
              </a:rPr>
              <a:t> PCB populated with electronic connectors and components is called a printed circuit assembly (PCA), printed circuit board assembly or PCB Assembly (PCBA). Multisim</a:t>
            </a:r>
            <a:r>
              <a:rPr lang="en-IN" altLang="en-US" baseline="0" dirty="0" smtClean="0">
                <a:latin typeface="Arial" panose="020B0604020202020204" pitchFamily="34" charset="0"/>
              </a:rPr>
              <a:t> / Eagle</a:t>
            </a:r>
            <a:endParaRPr lang="en-US" altLang="en-US" dirty="0" smtClean="0">
              <a:latin typeface="Arial" panose="020B0604020202020204"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CD3D417-B415-4F94-84A6-0554FCC0166D}" type="slidenum">
              <a:rPr lang="en-US" altLang="en-US" sz="1200" smtClean="0">
                <a:latin typeface="Arial" panose="020B0604020202020204" pitchFamily="34" charset="0"/>
              </a:rPr>
              <a:pPr/>
              <a:t>28</a:t>
            </a:fld>
            <a:endParaRPr lang="en-US" altLang="en-US" sz="1200" smtClean="0">
              <a:latin typeface="Arial" panose="020B0604020202020204" pitchFamily="34" charset="0"/>
            </a:endParaRPr>
          </a:p>
        </p:txBody>
      </p:sp>
    </p:spTree>
    <p:extLst>
      <p:ext uri="{BB962C8B-B14F-4D97-AF65-F5344CB8AC3E}">
        <p14:creationId xmlns:p14="http://schemas.microsoft.com/office/powerpoint/2010/main" val="44902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EE0B959-8734-419D-91BC-EAB52EFF8365}" type="slidenum">
              <a:rPr lang="en-US" altLang="en-US" sz="1200" smtClean="0">
                <a:latin typeface="Arial" panose="020B0604020202020204" pitchFamily="34" charset="0"/>
              </a:rPr>
              <a:pPr/>
              <a:t>5</a:t>
            </a:fld>
            <a:endParaRPr lang="en-US" altLang="en-US" sz="1200" smtClean="0">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1643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D258D29-FA5E-46F3-9C3B-D52950EF4A75}" type="slidenum">
              <a:rPr lang="en-US" altLang="en-US" sz="1200" smtClean="0">
                <a:latin typeface="Arial" panose="020B0604020202020204" pitchFamily="34" charset="0"/>
              </a:rPr>
              <a:pPr/>
              <a:t>6</a:t>
            </a:fld>
            <a:endParaRPr lang="en-US" altLang="en-US" sz="1200" smtClean="0">
              <a:latin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78750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7CC1695-99E6-471B-B324-270A737B6A97}" type="slidenum">
              <a:rPr lang="en-US" altLang="en-US" sz="1200" smtClean="0">
                <a:latin typeface="Arial" panose="020B0604020202020204" pitchFamily="34" charset="0"/>
              </a:rPr>
              <a:pPr/>
              <a:t>7</a:t>
            </a:fld>
            <a:endParaRPr lang="en-US" altLang="en-US" sz="1200" smtClean="0">
              <a:latin typeface="Arial" panose="020B0604020202020204" pitchFamily="34"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5310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E531BEC-3EB3-47C9-8DA2-93F0BB3E3882}" type="slidenum">
              <a:rPr lang="en-US" altLang="en-US" sz="1200" smtClean="0">
                <a:latin typeface="Arial" panose="020B0604020202020204" pitchFamily="34" charset="0"/>
              </a:rPr>
              <a:pPr/>
              <a:t>9</a:t>
            </a:fld>
            <a:endParaRPr lang="en-US" altLang="en-US" sz="1200" smtClean="0">
              <a:latin typeface="Arial" panose="020B0604020202020204"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latin typeface="Arial" panose="020B0604020202020204" pitchFamily="34" charset="0"/>
              </a:rPr>
              <a:t>A multimeter is indeed a multiple meter. It can measure DC and AC voltages, currents, and in addition, resistances. A</a:t>
            </a:r>
          </a:p>
          <a:p>
            <a:r>
              <a:rPr lang="en-IN" altLang="en-US" smtClean="0">
                <a:latin typeface="Arial" panose="020B0604020202020204" pitchFamily="34" charset="0"/>
              </a:rPr>
              <a:t>digital multimeter (DMM) indicates the measured parameter on a numeric display. Recent DMMs can additionally measure</a:t>
            </a:r>
          </a:p>
          <a:p>
            <a:r>
              <a:rPr lang="en-US" altLang="en-US" smtClean="0">
                <a:latin typeface="Arial" panose="020B0604020202020204" pitchFamily="34" charset="0"/>
              </a:rPr>
              <a:t>frequency, capacitance, etc. </a:t>
            </a:r>
            <a:r>
              <a:rPr lang="en-IN" altLang="en-US" smtClean="0">
                <a:latin typeface="Arial" panose="020B0604020202020204" pitchFamily="34" charset="0"/>
              </a:rPr>
              <a:t>Two long probes are used to connect the DMM to a circuit</a:t>
            </a:r>
          </a:p>
          <a:p>
            <a:r>
              <a:rPr lang="en-IN" altLang="en-US" smtClean="0">
                <a:latin typeface="Arial" panose="020B0604020202020204" pitchFamily="34" charset="0"/>
              </a:rPr>
              <a:t>during a measurement. The meter has sockets for probes:  Positive, marked ‘+’, and usually ‘red’, and</a:t>
            </a:r>
          </a:p>
          <a:p>
            <a:r>
              <a:rPr lang="en-IN" altLang="en-US" smtClean="0">
                <a:latin typeface="Arial" panose="020B0604020202020204" pitchFamily="34" charset="0"/>
              </a:rPr>
              <a:t> Common (negative), marked COM or </a:t>
            </a:r>
            <a:r>
              <a:rPr lang="en-IN" altLang="en-US" b="1" smtClean="0">
                <a:latin typeface="Arial" panose="020B0604020202020204" pitchFamily="34" charset="0"/>
              </a:rPr>
              <a:t>'</a:t>
            </a:r>
            <a:r>
              <a:rPr lang="en-IN" altLang="en-US" smtClean="0">
                <a:latin typeface="Arial" panose="020B0604020202020204" pitchFamily="34" charset="0"/>
              </a:rPr>
              <a:t>─</a:t>
            </a:r>
            <a:r>
              <a:rPr lang="en-IN" altLang="en-US" b="1" smtClean="0">
                <a:latin typeface="Arial" panose="020B0604020202020204" pitchFamily="34" charset="0"/>
              </a:rPr>
              <a:t>' </a:t>
            </a:r>
            <a:r>
              <a:rPr lang="en-IN" altLang="en-US" smtClean="0">
                <a:latin typeface="Arial" panose="020B0604020202020204" pitchFamily="34" charset="0"/>
              </a:rPr>
              <a:t>and usually </a:t>
            </a:r>
            <a:r>
              <a:rPr lang="en-US" altLang="en-US" smtClean="0">
                <a:latin typeface="Arial" panose="020B0604020202020204" pitchFamily="34" charset="0"/>
              </a:rPr>
              <a:t>‘black’. </a:t>
            </a:r>
            <a:r>
              <a:rPr lang="en-IN" altLang="en-US" smtClean="0">
                <a:latin typeface="Arial" panose="020B0604020202020204" pitchFamily="34" charset="0"/>
              </a:rPr>
              <a:t>The central dial has a knob to choose the parameter to be</a:t>
            </a:r>
          </a:p>
          <a:p>
            <a:r>
              <a:rPr lang="en-US" altLang="en-US" smtClean="0">
                <a:latin typeface="Arial" panose="020B0604020202020204" pitchFamily="34" charset="0"/>
              </a:rPr>
              <a:t>measured.</a:t>
            </a:r>
          </a:p>
        </p:txBody>
      </p:sp>
    </p:spTree>
    <p:extLst>
      <p:ext uri="{BB962C8B-B14F-4D97-AF65-F5344CB8AC3E}">
        <p14:creationId xmlns:p14="http://schemas.microsoft.com/office/powerpoint/2010/main" val="42170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65BC2C9-3150-4F49-9453-CCB0B7631344}" type="slidenum">
              <a:rPr lang="en-US" altLang="en-US" sz="1200" smtClean="0">
                <a:latin typeface="Arial" panose="020B0604020202020204" pitchFamily="34" charset="0"/>
              </a:rPr>
              <a:pPr/>
              <a:t>10</a:t>
            </a:fld>
            <a:endParaRPr lang="en-US" altLang="en-US" sz="1200" smtClean="0">
              <a:latin typeface="Arial" panose="020B060402020202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rPr>
              <a:t>Breadboard:</a:t>
            </a:r>
          </a:p>
          <a:p>
            <a:r>
              <a:rPr lang="en-IN" altLang="en-US" smtClean="0">
                <a:latin typeface="Arial" panose="020B0604020202020204" pitchFamily="34" charset="0"/>
              </a:rPr>
              <a:t>A breadboard makes it easy and quick to build</a:t>
            </a:r>
          </a:p>
          <a:p>
            <a:r>
              <a:rPr lang="en-IN" altLang="en-US" smtClean="0">
                <a:latin typeface="Arial" panose="020B0604020202020204" pitchFamily="34" charset="0"/>
              </a:rPr>
              <a:t>circuits. It is a plastic block with rows of sockets. The</a:t>
            </a:r>
          </a:p>
          <a:p>
            <a:r>
              <a:rPr lang="en-IN" altLang="en-US" smtClean="0">
                <a:latin typeface="Arial" panose="020B0604020202020204" pitchFamily="34" charset="0"/>
              </a:rPr>
              <a:t>sockets in each row are connected </a:t>
            </a:r>
            <a:r>
              <a:rPr lang="en-IN" altLang="en-US" i="1" smtClean="0">
                <a:latin typeface="Arial" panose="020B0604020202020204" pitchFamily="34" charset="0"/>
              </a:rPr>
              <a:t>electrically</a:t>
            </a:r>
            <a:r>
              <a:rPr lang="en-IN" altLang="en-US" smtClean="0">
                <a:latin typeface="Arial" panose="020B0604020202020204" pitchFamily="34" charset="0"/>
              </a:rPr>
              <a:t>, as</a:t>
            </a:r>
          </a:p>
          <a:p>
            <a:r>
              <a:rPr lang="en-US" altLang="en-US" smtClean="0">
                <a:latin typeface="Arial" panose="020B0604020202020204" pitchFamily="34" charset="0"/>
              </a:rPr>
              <a:t>indicated in the figure.</a:t>
            </a:r>
          </a:p>
          <a:p>
            <a:r>
              <a:rPr lang="en-IN" altLang="en-US" smtClean="0">
                <a:latin typeface="Arial" panose="020B0604020202020204" pitchFamily="34" charset="0"/>
              </a:rPr>
              <a:t>If you plug two or more component wires into the</a:t>
            </a:r>
          </a:p>
          <a:p>
            <a:r>
              <a:rPr lang="en-IN" altLang="en-US" smtClean="0">
                <a:latin typeface="Arial" panose="020B0604020202020204" pitchFamily="34" charset="0"/>
              </a:rPr>
              <a:t>same row, current can flow from one to the other.</a:t>
            </a:r>
            <a:endParaRPr lang="en-US" altLang="en-US" smtClean="0">
              <a:latin typeface="Arial" panose="020B0604020202020204" pitchFamily="34" charset="0"/>
            </a:endParaRPr>
          </a:p>
        </p:txBody>
      </p:sp>
    </p:spTree>
    <p:extLst>
      <p:ext uri="{BB962C8B-B14F-4D97-AF65-F5344CB8AC3E}">
        <p14:creationId xmlns:p14="http://schemas.microsoft.com/office/powerpoint/2010/main" val="28260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Volume control, brightness control</a:t>
            </a:r>
            <a:endParaRPr lang="en-US" dirty="0"/>
          </a:p>
        </p:txBody>
      </p:sp>
      <p:sp>
        <p:nvSpPr>
          <p:cNvPr id="4" name="Slide Number Placeholder 3"/>
          <p:cNvSpPr>
            <a:spLocks noGrp="1"/>
          </p:cNvSpPr>
          <p:nvPr>
            <p:ph type="sldNum" sz="quarter" idx="10"/>
          </p:nvPr>
        </p:nvSpPr>
        <p:spPr/>
        <p:txBody>
          <a:bodyPr/>
          <a:lstStyle/>
          <a:p>
            <a:fld id="{55929F1E-23F5-49F0-B789-203EDBFFD7A1}" type="slidenum">
              <a:rPr lang="en-US" smtClean="0"/>
              <a:t>13</a:t>
            </a:fld>
            <a:endParaRPr lang="en-US"/>
          </a:p>
        </p:txBody>
      </p:sp>
    </p:spTree>
    <p:extLst>
      <p:ext uri="{BB962C8B-B14F-4D97-AF65-F5344CB8AC3E}">
        <p14:creationId xmlns:p14="http://schemas.microsoft.com/office/powerpoint/2010/main" val="337841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FAA702B-3CC4-4132-A8CA-F4D6BB16FDF0}" type="slidenum">
              <a:rPr lang="en-US" altLang="en-US" sz="1200" smtClean="0">
                <a:latin typeface="Arial" panose="020B0604020202020204" pitchFamily="34" charset="0"/>
              </a:rPr>
              <a:pPr/>
              <a:t>14</a:t>
            </a:fld>
            <a:endParaRPr lang="en-US" altLang="en-US" sz="1200" smtClean="0">
              <a:latin typeface="Arial" panose="020B0604020202020204"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latin typeface="Arial" panose="020B0604020202020204" pitchFamily="34" charset="0"/>
              </a:rPr>
              <a:t>Capacitors store electric charge. The ability to do this is called its capacitance. It is expressed in farad. Most electronic circuits need much smaller capacitances. Typical units</a:t>
            </a:r>
          </a:p>
          <a:p>
            <a:r>
              <a:rPr lang="en-US" altLang="en-US" smtClean="0">
                <a:latin typeface="Arial" panose="020B0604020202020204" pitchFamily="34" charset="0"/>
              </a:rPr>
              <a:t>are: pico farad, nano farad, and micro farad. </a:t>
            </a:r>
            <a:r>
              <a:rPr lang="en-IN" altLang="en-US" smtClean="0">
                <a:latin typeface="Arial" panose="020B0604020202020204" pitchFamily="34" charset="0"/>
              </a:rPr>
              <a:t>There are many types of capacitor. Those used most often are Ceramic Disc, Polyester, Polystyrene, Electrolytic and Variable capacitors.</a:t>
            </a:r>
          </a:p>
        </p:txBody>
      </p:sp>
    </p:spTree>
    <p:extLst>
      <p:ext uri="{BB962C8B-B14F-4D97-AF65-F5344CB8AC3E}">
        <p14:creationId xmlns:p14="http://schemas.microsoft.com/office/powerpoint/2010/main" val="208618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A1E5C1D-E3C7-4EBF-A7B6-7B60D3D3557F}" type="slidenum">
              <a:rPr lang="en-US" altLang="en-US" sz="1200" smtClean="0">
                <a:latin typeface="Arial" panose="020B0604020202020204" pitchFamily="34" charset="0"/>
              </a:rPr>
              <a:pPr/>
              <a:t>15</a:t>
            </a:fld>
            <a:endParaRPr lang="en-US" altLang="en-US" sz="1200" smtClean="0">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rPr>
              <a:t>Ceramic Disc Capacitor: </a:t>
            </a:r>
            <a:r>
              <a:rPr lang="en-IN" altLang="en-US" smtClean="0">
                <a:latin typeface="Arial" panose="020B0604020202020204" pitchFamily="34" charset="0"/>
              </a:rPr>
              <a:t>Ceramic disc capacitors are printed with a code that indicates the value of capacitance. If the code has a 3 digit number printed on it, the first two digits give us the first part of the value and the third digit indicates the multiplier (a power of 10). The resulting value is expressed in pico farad (pF).</a:t>
            </a:r>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0336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10"/>
          </p:nvPr>
        </p:nvSpPr>
        <p:spPr>
          <a:xfrm>
            <a:off x="133848" y="6459786"/>
            <a:ext cx="1854203" cy="365125"/>
          </a:xfrm>
        </p:spPr>
        <p:txBody>
          <a:bodyPr/>
          <a:lstStyle>
            <a:lvl1pPr>
              <a:defRPr sz="1200"/>
            </a:lvl1pPr>
          </a:lstStyle>
          <a:p>
            <a:fld id="{A9137DDA-B416-4BA9-8F96-0B3D7E3346D1}" type="datetime2">
              <a:rPr lang="en-US" smtClean="0"/>
              <a:t>Monday, May 24, 2021</a:t>
            </a:fld>
            <a:endParaRPr lang="en-US" dirty="0"/>
          </a:p>
        </p:txBody>
      </p:sp>
      <p:sp>
        <p:nvSpPr>
          <p:cNvPr id="14" name="Footer Placeholder 4"/>
          <p:cNvSpPr>
            <a:spLocks noGrp="1"/>
          </p:cNvSpPr>
          <p:nvPr>
            <p:ph type="ftr" sz="quarter" idx="11"/>
          </p:nvPr>
        </p:nvSpPr>
        <p:spPr>
          <a:xfrm>
            <a:off x="2464549" y="6459786"/>
            <a:ext cx="4166248" cy="365125"/>
          </a:xfrm>
        </p:spPr>
        <p:txBody>
          <a:bodyPr/>
          <a:lstStyle>
            <a:lvl1pPr>
              <a:defRPr sz="1200" cap="none">
                <a:latin typeface="+mn-lt"/>
              </a:defRPr>
            </a:lvl1pPr>
          </a:lstStyle>
          <a:p>
            <a:r>
              <a:rPr lang="en-IN" dirty="0" smtClean="0"/>
              <a:t>Dept. of Electrical &amp; Electronics Engg., MIT - Manipal</a:t>
            </a:r>
            <a:endParaRPr lang="en-IN" dirty="0"/>
          </a:p>
        </p:txBody>
      </p:sp>
      <p:sp>
        <p:nvSpPr>
          <p:cNvPr id="15" name="Slide Number Placeholder 5"/>
          <p:cNvSpPr>
            <a:spLocks noGrp="1"/>
          </p:cNvSpPr>
          <p:nvPr>
            <p:ph type="sldNum" sz="quarter" idx="12"/>
          </p:nvPr>
        </p:nvSpPr>
        <p:spPr>
          <a:xfrm>
            <a:off x="7425344" y="6459786"/>
            <a:ext cx="984019" cy="365125"/>
          </a:xfrm>
        </p:spPr>
        <p:txBody>
          <a:bodyPr/>
          <a:lstStyle>
            <a:lvl1pPr>
              <a:defRPr sz="1200"/>
            </a:lvl1pPr>
          </a:lstStyle>
          <a:p>
            <a:fld id="{BD266BE7-899D-4075-917F-DBDE33B6B692}" type="slidenum">
              <a:rPr lang="en-IN" smtClean="0"/>
              <a:pPr/>
              <a:t>‹#›</a:t>
            </a:fld>
            <a:endParaRPr lang="en-IN" dirty="0"/>
          </a:p>
        </p:txBody>
      </p:sp>
    </p:spTree>
    <p:extLst>
      <p:ext uri="{BB962C8B-B14F-4D97-AF65-F5344CB8AC3E}">
        <p14:creationId xmlns:p14="http://schemas.microsoft.com/office/powerpoint/2010/main" val="673524037"/>
      </p:ext>
    </p:extLst>
  </p:cSld>
  <p:clrMapOvr>
    <a:masterClrMapping/>
  </p:clrMapOvr>
  <p:transition spd="med">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5D80CD-8424-46F0-B909-40C3D494B2FF}" type="datetime2">
              <a:rPr lang="en-US" smtClean="0"/>
              <a:t>Monday, May 24, 2021</a:t>
            </a:fld>
            <a:endParaRPr lang="en-US"/>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a:p>
        </p:txBody>
      </p:sp>
      <p:sp>
        <p:nvSpPr>
          <p:cNvPr id="6" name="Slide Number Placeholder 5"/>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1338664867"/>
      </p:ext>
    </p:extLst>
  </p:cSld>
  <p:clrMapOvr>
    <a:masterClrMapping/>
  </p:clrMapOvr>
  <p:transition spd="med">
    <p:pull/>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atin typeface="Segoe Print" pitchFamily="2" charset="0"/>
              </a:defRPr>
            </a:lvl1pPr>
            <a:lvl2pPr>
              <a:defRPr sz="1800">
                <a:latin typeface="Segoe Print" pitchFamily="2" charset="0"/>
              </a:defRPr>
            </a:lvl2pPr>
            <a:lvl3pPr>
              <a:defRPr sz="1800">
                <a:latin typeface="Segoe Print" pitchFamily="2" charset="0"/>
              </a:defRPr>
            </a:lvl3pPr>
            <a:lvl4pPr>
              <a:defRPr sz="1800">
                <a:latin typeface="Segoe Print" pitchFamily="2" charset="0"/>
              </a:defRPr>
            </a:lvl4pPr>
            <a:lvl5pPr>
              <a:defRPr sz="1800">
                <a:latin typeface="Segoe Print"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1828800" y="1400175"/>
            <a:ext cx="7315200" cy="581025"/>
          </a:xfrm>
          <a:solidFill>
            <a:schemeClr val="tx1">
              <a:lumMod val="75000"/>
            </a:schemeClr>
          </a:solidFill>
        </p:spPr>
        <p:style>
          <a:lnRef idx="0">
            <a:schemeClr val="dk1"/>
          </a:lnRef>
          <a:fillRef idx="3">
            <a:schemeClr val="dk1"/>
          </a:fillRef>
          <a:effectRef idx="3">
            <a:schemeClr val="dk1"/>
          </a:effectRef>
          <a:fontRef idx="none"/>
        </p:style>
        <p:txBody>
          <a:bodyPr/>
          <a:lstStyle>
            <a:lvl1pPr>
              <a:defRPr sz="2800">
                <a:latin typeface="Kristen ITC" pitchFamily="66"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3043070"/>
      </p:ext>
    </p:extLst>
  </p:cSld>
  <p:clrMapOvr>
    <a:masterClrMapping/>
  </p:clrMapOvr>
  <p:transition spd="med">
    <p:pull/>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pPr>
              <a:defRPr/>
            </a:pPr>
            <a:fld id="{DA272F2C-E3AC-4327-95AA-4A38129DD08F}" type="datetime5">
              <a:rPr lang="en-US" altLang="en-US"/>
              <a:pPr>
                <a:defRPr/>
              </a:pPr>
              <a:t>24-May-21</a:t>
            </a:fld>
            <a:endParaRPr lang="en-US" altLang="en-US"/>
          </a:p>
        </p:txBody>
      </p:sp>
      <p:sp>
        <p:nvSpPr>
          <p:cNvPr id="6" name="Footer Placeholder 5"/>
          <p:cNvSpPr>
            <a:spLocks noGrp="1"/>
          </p:cNvSpPr>
          <p:nvPr>
            <p:ph type="ftr" sz="quarter" idx="11"/>
          </p:nvPr>
        </p:nvSpPr>
        <p:spPr>
          <a:xfrm>
            <a:off x="3124200" y="6400800"/>
            <a:ext cx="2895600" cy="457200"/>
          </a:xfrm>
        </p:spPr>
        <p:txBody>
          <a:bodyPr/>
          <a:lstStyle>
            <a:lvl1pPr>
              <a:defRPr/>
            </a:lvl1pPr>
          </a:lstStyle>
          <a:p>
            <a:pPr>
              <a:defRPr/>
            </a:pPr>
            <a:r>
              <a:rPr lang="en-US" altLang="en-US"/>
              <a:t>Workshop practice</a:t>
            </a:r>
            <a:endParaRPr lang="en-US" altLang="en-US">
              <a:solidFill>
                <a:schemeClr val="tx2"/>
              </a:solidFill>
            </a:endParaRPr>
          </a:p>
        </p:txBody>
      </p:sp>
      <p:sp>
        <p:nvSpPr>
          <p:cNvPr id="7" name="Slide Number Placeholder 6"/>
          <p:cNvSpPr>
            <a:spLocks noGrp="1"/>
          </p:cNvSpPr>
          <p:nvPr>
            <p:ph type="sldNum" sz="quarter" idx="12"/>
          </p:nvPr>
        </p:nvSpPr>
        <p:spPr>
          <a:xfrm>
            <a:off x="6553200" y="6400800"/>
            <a:ext cx="2133600" cy="457200"/>
          </a:xfrm>
        </p:spPr>
        <p:txBody>
          <a:bodyPr/>
          <a:lstStyle>
            <a:lvl1pPr>
              <a:defRPr/>
            </a:lvl1pPr>
          </a:lstStyle>
          <a:p>
            <a:pPr>
              <a:defRPr/>
            </a:pPr>
            <a:fld id="{DD8B9EF0-0CF2-4BF9-A2BC-76E46EE9CB03}" type="slidenum">
              <a:rPr lang="en-US" altLang="en-US"/>
              <a:pPr>
                <a:defRPr/>
              </a:pPr>
              <a:t>‹#›</a:t>
            </a:fld>
            <a:endParaRPr lang="en-US" altLang="en-US"/>
          </a:p>
        </p:txBody>
      </p:sp>
    </p:spTree>
    <p:extLst>
      <p:ext uri="{BB962C8B-B14F-4D97-AF65-F5344CB8AC3E}">
        <p14:creationId xmlns:p14="http://schemas.microsoft.com/office/powerpoint/2010/main" val="16638666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848" y="-313368"/>
            <a:ext cx="8837874" cy="1450757"/>
          </a:xfrm>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33848" y="1328899"/>
            <a:ext cx="8837874" cy="4859865"/>
          </a:xfrm>
        </p:spPr>
        <p:txBody>
          <a:bodyPr/>
          <a:lstStyle>
            <a:lvl1pPr marL="90488" indent="-90488">
              <a:defRPr sz="2400"/>
            </a:lvl1pPr>
            <a:lvl2pPr marL="542925" indent="-182563">
              <a:defRPr sz="2000"/>
            </a:lvl2pPr>
            <a:lvl3pPr marL="901700" indent="-182563">
              <a:defRPr sz="1800"/>
            </a:lvl3pPr>
            <a:lvl4pPr marL="1258888" indent="-182563">
              <a:defRPr sz="1600"/>
            </a:lvl4pPr>
            <a:lvl5pPr marL="1616075" indent="-182563">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33848" y="6459786"/>
            <a:ext cx="1854203" cy="365125"/>
          </a:xfrm>
        </p:spPr>
        <p:txBody>
          <a:bodyPr/>
          <a:lstStyle>
            <a:lvl1pPr>
              <a:defRPr sz="1200"/>
            </a:lvl1p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a:xfrm>
            <a:off x="2464549" y="6459786"/>
            <a:ext cx="4166248" cy="365125"/>
          </a:xfrm>
        </p:spPr>
        <p:txBody>
          <a:bodyPr/>
          <a:lstStyle>
            <a:lvl1pPr>
              <a:defRPr sz="1200" cap="none">
                <a:latin typeface="+mn-lt"/>
              </a:defRPr>
            </a:lvl1pPr>
          </a:lstStyle>
          <a:p>
            <a:r>
              <a:rPr lang="en-IN" dirty="0"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lvl1pPr>
              <a:defRPr sz="1200"/>
            </a:lvl1pPr>
          </a:lstStyle>
          <a:p>
            <a:fld id="{BD266BE7-899D-4075-917F-DBDE33B6B692}" type="slidenum">
              <a:rPr lang="en-IN" smtClean="0"/>
              <a:pPr/>
              <a:t>‹#›</a:t>
            </a:fld>
            <a:endParaRPr lang="en-IN"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05800" y="52081"/>
            <a:ext cx="786188" cy="864111"/>
          </a:xfrm>
          <a:prstGeom prst="rect">
            <a:avLst/>
          </a:prstGeom>
        </p:spPr>
      </p:pic>
    </p:spTree>
    <p:extLst>
      <p:ext uri="{BB962C8B-B14F-4D97-AF65-F5344CB8AC3E}">
        <p14:creationId xmlns:p14="http://schemas.microsoft.com/office/powerpoint/2010/main" val="4150961924"/>
      </p:ext>
    </p:extLst>
  </p:cSld>
  <p:clrMapOvr>
    <a:masterClrMapping/>
  </p:clrMapOvr>
  <p:transition spd="med">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A63290-7BF5-4D94-82BA-F2A8C2055346}" type="datetime2">
              <a:rPr lang="en-US" smtClean="0"/>
              <a:t>Monday, May 24, 2021</a:t>
            </a:fld>
            <a:endParaRPr lang="en-US"/>
          </a:p>
        </p:txBody>
      </p:sp>
      <p:sp>
        <p:nvSpPr>
          <p:cNvPr id="6" name="Footer Placeholder 5"/>
          <p:cNvSpPr>
            <a:spLocks noGrp="1"/>
          </p:cNvSpPr>
          <p:nvPr>
            <p:ph type="ftr" sz="quarter" idx="11"/>
          </p:nvPr>
        </p:nvSpPr>
        <p:spPr/>
        <p:txBody>
          <a:bodyPr/>
          <a:lstStyle/>
          <a:p>
            <a:r>
              <a:rPr lang="en-IN" smtClean="0"/>
              <a:t>Dept. of Electrical &amp; Electronics Engg., MIT - Manipal</a:t>
            </a:r>
            <a:endParaRPr lang="en-IN"/>
          </a:p>
        </p:txBody>
      </p:sp>
      <p:sp>
        <p:nvSpPr>
          <p:cNvPr id="7" name="Slide Number Placeholder 6"/>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1706443303"/>
      </p:ext>
    </p:extLst>
  </p:cSld>
  <p:clrMapOvr>
    <a:masterClrMapping/>
  </p:clrMapOvr>
  <p:transition spd="med">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834C21-7263-4232-968B-CA8DB079ACA2}" type="datetime2">
              <a:rPr lang="en-US" smtClean="0"/>
              <a:t>Monday, May 24, 2021</a:t>
            </a:fld>
            <a:endParaRPr lang="en-US"/>
          </a:p>
        </p:txBody>
      </p:sp>
      <p:sp>
        <p:nvSpPr>
          <p:cNvPr id="8" name="Footer Placeholder 7"/>
          <p:cNvSpPr>
            <a:spLocks noGrp="1"/>
          </p:cNvSpPr>
          <p:nvPr>
            <p:ph type="ftr" sz="quarter" idx="11"/>
          </p:nvPr>
        </p:nvSpPr>
        <p:spPr/>
        <p:txBody>
          <a:bodyPr/>
          <a:lstStyle/>
          <a:p>
            <a:r>
              <a:rPr lang="en-IN" smtClean="0"/>
              <a:t>Dept. of Electrical &amp; Electronics Engg., MIT - Manipal</a:t>
            </a:r>
            <a:endParaRPr lang="en-IN"/>
          </a:p>
        </p:txBody>
      </p:sp>
      <p:sp>
        <p:nvSpPr>
          <p:cNvPr id="9" name="Slide Number Placeholder 8"/>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2733230861"/>
      </p:ext>
    </p:extLst>
  </p:cSld>
  <p:clrMapOvr>
    <a:masterClrMapping/>
  </p:clrMapOvr>
  <p:transition spd="med">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523AE0-D6C2-494A-81EA-1478984FE727}" type="datetime2">
              <a:rPr lang="en-US" smtClean="0"/>
              <a:t>Monday, May 24, 2021</a:t>
            </a:fld>
            <a:endParaRPr lang="en-US"/>
          </a:p>
        </p:txBody>
      </p:sp>
      <p:sp>
        <p:nvSpPr>
          <p:cNvPr id="4" name="Footer Placeholder 3"/>
          <p:cNvSpPr>
            <a:spLocks noGrp="1"/>
          </p:cNvSpPr>
          <p:nvPr>
            <p:ph type="ftr" sz="quarter" idx="11"/>
          </p:nvPr>
        </p:nvSpPr>
        <p:spPr/>
        <p:txBody>
          <a:bodyPr/>
          <a:lstStyle/>
          <a:p>
            <a:r>
              <a:rPr lang="en-IN" smtClean="0"/>
              <a:t>Dept. of Electrical &amp; Electronics Engg., MIT - Manipal</a:t>
            </a:r>
            <a:endParaRPr lang="en-IN"/>
          </a:p>
        </p:txBody>
      </p:sp>
      <p:sp>
        <p:nvSpPr>
          <p:cNvPr id="5" name="Slide Number Placeholder 4"/>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59104348"/>
      </p:ext>
    </p:extLst>
  </p:cSld>
  <p:clrMapOvr>
    <a:masterClrMapping/>
  </p:clrMapOvr>
  <p:transition spd="med">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7272760-4626-43F6-8607-1CDDA6FE9B84}" type="datetime2">
              <a:rPr lang="en-US" smtClean="0"/>
              <a:t>Monday, May 24, 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smtClean="0"/>
              <a:t>Dept. of Electrical &amp; Electronics Engg., MIT - Manipal</a:t>
            </a:r>
            <a:endParaRPr lang="en-IN"/>
          </a:p>
        </p:txBody>
      </p:sp>
      <p:sp>
        <p:nvSpPr>
          <p:cNvPr id="9" name="Slide Number Placeholder 8"/>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4146930288"/>
      </p:ext>
    </p:extLst>
  </p:cSld>
  <p:clrMapOvr>
    <a:masterClrMapping/>
  </p:clrMapOvr>
  <p:transition spd="med">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234F98F-8A7A-40D9-A95F-DF3637F3C5EC}" type="datetime2">
              <a:rPr lang="en-US" smtClean="0"/>
              <a:t>Monday, May 24, 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IN" smtClean="0"/>
              <a:t>Dept. of Electrical &amp; Electronics Engg., MIT - Manipal</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D266BE7-899D-4075-917F-DBDE33B6B692}" type="slidenum">
              <a:rPr lang="en-IN" smtClean="0"/>
              <a:t>‹#›</a:t>
            </a:fld>
            <a:endParaRPr lang="en-IN"/>
          </a:p>
        </p:txBody>
      </p:sp>
    </p:spTree>
    <p:extLst>
      <p:ext uri="{BB962C8B-B14F-4D97-AF65-F5344CB8AC3E}">
        <p14:creationId xmlns:p14="http://schemas.microsoft.com/office/powerpoint/2010/main" val="3458998867"/>
      </p:ext>
    </p:extLst>
  </p:cSld>
  <p:clrMapOvr>
    <a:masterClrMapping/>
  </p:clrMapOvr>
  <p:transition spd="med">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EFF621-DFD6-4CCD-A617-29A37B4EBB52}" type="datetime2">
              <a:rPr lang="en-US" smtClean="0"/>
              <a:t>Monday, May 24, 2021</a:t>
            </a:fld>
            <a:endParaRPr lang="en-US"/>
          </a:p>
        </p:txBody>
      </p:sp>
      <p:sp>
        <p:nvSpPr>
          <p:cNvPr id="6" name="Footer Placeholder 5"/>
          <p:cNvSpPr>
            <a:spLocks noGrp="1"/>
          </p:cNvSpPr>
          <p:nvPr>
            <p:ph type="ftr" sz="quarter" idx="11"/>
          </p:nvPr>
        </p:nvSpPr>
        <p:spPr/>
        <p:txBody>
          <a:bodyPr/>
          <a:lstStyle/>
          <a:p>
            <a:r>
              <a:rPr lang="en-IN" smtClean="0"/>
              <a:t>Dept. of Electrical &amp; Electronics Engg., MIT - Manipal</a:t>
            </a:r>
            <a:endParaRPr lang="en-IN"/>
          </a:p>
        </p:txBody>
      </p:sp>
      <p:sp>
        <p:nvSpPr>
          <p:cNvPr id="7" name="Slide Number Placeholder 6"/>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2704630531"/>
      </p:ext>
    </p:extLst>
  </p:cSld>
  <p:clrMapOvr>
    <a:masterClrMapping/>
  </p:clrMapOvr>
  <p:transition spd="med">
    <p:pull/>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2CA6F0-BBF7-425B-A9FD-8B5C207199A2}" type="datetime2">
              <a:rPr lang="en-US" smtClean="0"/>
              <a:t>Monday, May 24, 2021</a:t>
            </a:fld>
            <a:endParaRPr lang="en-US"/>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a:p>
        </p:txBody>
      </p:sp>
      <p:sp>
        <p:nvSpPr>
          <p:cNvPr id="6" name="Slide Number Placeholder 5"/>
          <p:cNvSpPr>
            <a:spLocks noGrp="1"/>
          </p:cNvSpPr>
          <p:nvPr>
            <p:ph type="sldNum" sz="quarter" idx="12"/>
          </p:nvPr>
        </p:nvSpPr>
        <p:spPr/>
        <p:txBody>
          <a:bodyPr/>
          <a:lstStyle/>
          <a:p>
            <a:fld id="{BD266BE7-899D-4075-917F-DBDE33B6B692}" type="slidenum">
              <a:rPr lang="en-IN" smtClean="0"/>
              <a:t>‹#›</a:t>
            </a:fld>
            <a:endParaRPr lang="en-IN"/>
          </a:p>
        </p:txBody>
      </p:sp>
    </p:spTree>
    <p:extLst>
      <p:ext uri="{BB962C8B-B14F-4D97-AF65-F5344CB8AC3E}">
        <p14:creationId xmlns:p14="http://schemas.microsoft.com/office/powerpoint/2010/main" val="3051001590"/>
      </p:ext>
    </p:extLst>
  </p:cSld>
  <p:clrMapOvr>
    <a:masterClrMapping/>
  </p:clrMapOvr>
  <p:transition spd="med">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F14F879-522A-415E-9588-BE59C2AD2999}" type="datetime2">
              <a:rPr lang="en-US" smtClean="0"/>
              <a:t>Monday, May 24, 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smtClean="0"/>
              <a:t>Dept. of Electrical &amp; Electronics Engg., MIT - Manipal</a:t>
            </a:r>
            <a:endParaRPr lang="en-I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D266BE7-899D-4075-917F-DBDE33B6B692}" type="slidenum">
              <a:rPr lang="en-IN" smtClean="0"/>
              <a:t>‹#›</a:t>
            </a:fld>
            <a:endParaRPr lang="en-IN"/>
          </a:p>
        </p:txBody>
      </p:sp>
      <p:cxnSp>
        <p:nvCxnSpPr>
          <p:cNvPr id="10" name="Straight Connector 9"/>
          <p:cNvCxnSpPr/>
          <p:nvPr/>
        </p:nvCxnSpPr>
        <p:spPr>
          <a:xfrm>
            <a:off x="0" y="1141494"/>
            <a:ext cx="764650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8486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62" r:id="rId11"/>
    <p:sldLayoutId id="2147483697" r:id="rId12"/>
  </p:sldLayoutIdLst>
  <p:transition spd="med">
    <p:pull/>
  </p:transition>
  <p:timing>
    <p:tnLst>
      <p:par>
        <p:cTn id="1" dur="indefinite" restart="never" nodeType="tmRoot"/>
      </p:par>
    </p:tnLst>
  </p:timing>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tmp"/><Relationship Id="rId4" Type="http://schemas.openxmlformats.org/officeDocument/2006/relationships/image" Target="http://www.quasarelectronics.com/images/components/ceramic_cap.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wdp"/><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6.tmp"/><Relationship Id="rId3" Type="http://schemas.openxmlformats.org/officeDocument/2006/relationships/image" Target="../media/image51.tmp"/><Relationship Id="rId7" Type="http://schemas.openxmlformats.org/officeDocument/2006/relationships/image" Target="../media/image55.tmp"/><Relationship Id="rId2" Type="http://schemas.openxmlformats.org/officeDocument/2006/relationships/image" Target="../media/image50.tmp"/><Relationship Id="rId1" Type="http://schemas.openxmlformats.org/officeDocument/2006/relationships/slideLayout" Target="../slideLayouts/slideLayout2.xml"/><Relationship Id="rId6" Type="http://schemas.openxmlformats.org/officeDocument/2006/relationships/image" Target="../media/image54.tmp"/><Relationship Id="rId5" Type="http://schemas.openxmlformats.org/officeDocument/2006/relationships/image" Target="../media/image53.tmp"/><Relationship Id="rId4" Type="http://schemas.openxmlformats.org/officeDocument/2006/relationships/image" Target="../media/image52.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2.xml"/><Relationship Id="rId5" Type="http://schemas.openxmlformats.org/officeDocument/2006/relationships/image" Target="../media/image60.tmp"/><Relationship Id="rId4" Type="http://schemas.openxmlformats.org/officeDocument/2006/relationships/image" Target="../media/image59.tm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4500" dirty="0" smtClean="0">
                <a:solidFill>
                  <a:srgbClr val="FF0000"/>
                </a:solidFill>
              </a:rPr>
              <a:t>Workshop Practice-Electrical &amp; Electronics</a:t>
            </a:r>
            <a:r>
              <a:rPr lang="en-US" sz="4400" dirty="0" smtClean="0"/>
              <a:t/>
            </a:r>
            <a:br>
              <a:rPr lang="en-US" sz="4400" dirty="0" smtClean="0"/>
            </a:br>
            <a:r>
              <a:rPr lang="en-US" sz="2400" dirty="0" smtClean="0"/>
              <a:t>[MME 1061]</a:t>
            </a:r>
            <a:endParaRPr lang="en-US" sz="2400" dirty="0"/>
          </a:p>
        </p:txBody>
      </p:sp>
      <p:sp>
        <p:nvSpPr>
          <p:cNvPr id="3" name="Subtitle 2"/>
          <p:cNvSpPr>
            <a:spLocks noGrp="1"/>
          </p:cNvSpPr>
          <p:nvPr>
            <p:ph type="subTitle" idx="1"/>
          </p:nvPr>
        </p:nvSpPr>
        <p:spPr>
          <a:xfrm>
            <a:off x="826273" y="4759152"/>
            <a:ext cx="7861762" cy="440572"/>
          </a:xfrm>
        </p:spPr>
        <p:txBody>
          <a:bodyPr>
            <a:normAutofit/>
          </a:bodyPr>
          <a:lstStyle/>
          <a:p>
            <a:pPr algn="ctr">
              <a:lnSpc>
                <a:spcPct val="100000"/>
              </a:lnSpc>
              <a:spcBef>
                <a:spcPts val="600"/>
              </a:spcBef>
            </a:pPr>
            <a:r>
              <a:rPr lang="en-US" sz="1800" b="1" i="1" cap="none" spc="0" dirty="0" smtClean="0">
                <a:solidFill>
                  <a:srgbClr val="002060"/>
                </a:solidFill>
                <a:latin typeface="Times New Roman" panose="02020603050405020304" pitchFamily="18" charset="0"/>
                <a:cs typeface="Times New Roman" panose="02020603050405020304" pitchFamily="18" charset="0"/>
              </a:rPr>
              <a:t>Electronic Circuit Components familiarization and Electronic Circuit Assembly</a:t>
            </a:r>
          </a:p>
        </p:txBody>
      </p:sp>
      <p:sp>
        <p:nvSpPr>
          <p:cNvPr id="7" name="Date Placeholder 6"/>
          <p:cNvSpPr>
            <a:spLocks noGrp="1"/>
          </p:cNvSpPr>
          <p:nvPr>
            <p:ph type="dt" sz="half" idx="10"/>
          </p:nvPr>
        </p:nvSpPr>
        <p:spPr/>
        <p:txBody>
          <a:bodyPr/>
          <a:lstStyle/>
          <a:p>
            <a:fld id="{518ED8C3-ED74-494B-AA8F-04860F342A52}" type="datetime2">
              <a:rPr lang="en-US" smtClean="0"/>
              <a:t>Monday, May 24, 2021</a:t>
            </a:fld>
            <a:endParaRPr lang="en-US" dirty="0"/>
          </a:p>
        </p:txBody>
      </p:sp>
      <p:sp>
        <p:nvSpPr>
          <p:cNvPr id="8" name="Footer Placeholder 7"/>
          <p:cNvSpPr>
            <a:spLocks noGrp="1"/>
          </p:cNvSpPr>
          <p:nvPr>
            <p:ph type="ftr" sz="quarter" idx="11"/>
          </p:nvPr>
        </p:nvSpPr>
        <p:spPr/>
        <p:txBody>
          <a:bodyPr/>
          <a:lstStyle/>
          <a:p>
            <a:r>
              <a:rPr lang="en-IN" dirty="0" smtClean="0"/>
              <a:t>Dept. of Electrical &amp; Electronics Engg., MIT - Manipal</a:t>
            </a:r>
            <a:endParaRPr lang="en-IN" dirty="0"/>
          </a:p>
        </p:txBody>
      </p:sp>
      <p:sp>
        <p:nvSpPr>
          <p:cNvPr id="9" name="Slide Number Placeholder 8"/>
          <p:cNvSpPr>
            <a:spLocks noGrp="1"/>
          </p:cNvSpPr>
          <p:nvPr>
            <p:ph type="sldNum" sz="quarter" idx="12"/>
          </p:nvPr>
        </p:nvSpPr>
        <p:spPr/>
        <p:txBody>
          <a:bodyPr/>
          <a:lstStyle/>
          <a:p>
            <a:fld id="{BD266BE7-899D-4075-917F-DBDE33B6B692}" type="slidenum">
              <a:rPr lang="en-IN" smtClean="0"/>
              <a:t>1</a:t>
            </a:fld>
            <a:endParaRPr lang="en-IN"/>
          </a:p>
        </p:txBody>
      </p:sp>
      <p:pic>
        <p:nvPicPr>
          <p:cNvPr id="11" name="Picture 10" descr="https://lh3.googleusercontent.com/NRv3pd85QFsLHVwpHkTZ2250QFlGXi4661CaYP3Zdf3SRBavzCN6ln9LkQSPPbk7i5964g=s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55" y="187871"/>
            <a:ext cx="839390" cy="8393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manipal institute of technology manip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4626"/>
            <a:ext cx="5645920" cy="100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4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t>Bread board</a:t>
            </a:r>
          </a:p>
        </p:txBody>
      </p:sp>
      <p:sp>
        <p:nvSpPr>
          <p:cNvPr id="3891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0530E49-33AE-4BB2-9EC2-FA8F088BD938}" type="datetime5">
              <a:rPr lang="en-US" altLang="en-US" sz="1400"/>
              <a:pPr/>
              <a:t>24-May-21</a:t>
            </a:fld>
            <a:endParaRPr lang="en-US" altLang="en-US" sz="1400"/>
          </a:p>
        </p:txBody>
      </p:sp>
      <p:sp>
        <p:nvSpPr>
          <p:cNvPr id="389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389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CE205A7-1077-4B23-8449-DB87C6F23211}" type="slidenum">
              <a:rPr lang="en-US" altLang="en-US" sz="1400"/>
              <a:pPr/>
              <a:t>10</a:t>
            </a:fld>
            <a:endParaRPr lang="en-US" altLang="en-US" sz="1400"/>
          </a:p>
        </p:txBody>
      </p:sp>
      <p:pic>
        <p:nvPicPr>
          <p:cNvPr id="38918" name="Picture 4" descr="sb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37389"/>
            <a:ext cx="302116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2999" y="1120175"/>
            <a:ext cx="2964353" cy="215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breadboard"/>
          <p:cNvPicPr>
            <a:picLocks noChangeAspect="1" noChangeArrowheads="1"/>
          </p:cNvPicPr>
          <p:nvPr/>
        </p:nvPicPr>
        <p:blipFill rotWithShape="1">
          <a:blip r:embed="rId5">
            <a:extLst>
              <a:ext uri="{28A0092B-C50C-407E-A947-70E740481C1C}">
                <a14:useLocalDpi xmlns:a14="http://schemas.microsoft.com/office/drawing/2010/main" val="0"/>
              </a:ext>
            </a:extLst>
          </a:blip>
          <a:srcRect t="19135" b="21333"/>
          <a:stretch/>
        </p:blipFill>
        <p:spPr bwMode="auto">
          <a:xfrm>
            <a:off x="1988050" y="4191000"/>
            <a:ext cx="5098549"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133848" y="2740243"/>
            <a:ext cx="8837874"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accent1"/>
                </a:solidFill>
                <a:latin typeface="+mj-lt"/>
                <a:ea typeface="+mj-ea"/>
                <a:cs typeface="+mj-cs"/>
              </a:defRPr>
            </a:lvl1pPr>
          </a:lstStyle>
          <a:p>
            <a:r>
              <a:rPr lang="en-US" altLang="en-US" smtClean="0"/>
              <a:t>How to connect?</a:t>
            </a:r>
            <a:endParaRPr lang="en-US" altLang="en-US" dirty="0" smtClean="0"/>
          </a:p>
        </p:txBody>
      </p:sp>
    </p:spTree>
    <p:extLst>
      <p:ext uri="{BB962C8B-B14F-4D97-AF65-F5344CB8AC3E}">
        <p14:creationId xmlns:p14="http://schemas.microsoft.com/office/powerpoint/2010/main" val="33857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1752600"/>
            <a:ext cx="3572235" cy="2210107"/>
          </a:xfrm>
        </p:spPr>
      </p:pic>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11</a:t>
            </a:fld>
            <a:endParaRPr lang="en-IN"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3810000" cy="2210108"/>
          </a:xfrm>
          <a:prstGeom prst="rect">
            <a:avLst/>
          </a:prstGeom>
        </p:spPr>
      </p:pic>
      <p:sp>
        <p:nvSpPr>
          <p:cNvPr id="9" name="TextBox 8"/>
          <p:cNvSpPr txBox="1"/>
          <p:nvPr/>
        </p:nvSpPr>
        <p:spPr>
          <a:xfrm>
            <a:off x="914400" y="4577919"/>
            <a:ext cx="1792478" cy="369332"/>
          </a:xfrm>
          <a:prstGeom prst="rect">
            <a:avLst/>
          </a:prstGeom>
          <a:noFill/>
        </p:spPr>
        <p:txBody>
          <a:bodyPr wrap="none" rtlCol="0">
            <a:spAutoFit/>
          </a:bodyPr>
          <a:lstStyle/>
          <a:p>
            <a:r>
              <a:rPr lang="en-US" dirty="0" smtClean="0"/>
              <a:t>Resistor in series</a:t>
            </a:r>
            <a:endParaRPr lang="en-US" dirty="0"/>
          </a:p>
        </p:txBody>
      </p:sp>
      <p:sp>
        <p:nvSpPr>
          <p:cNvPr id="10" name="TextBox 9"/>
          <p:cNvSpPr txBox="1"/>
          <p:nvPr/>
        </p:nvSpPr>
        <p:spPr>
          <a:xfrm>
            <a:off x="5734558" y="4600864"/>
            <a:ext cx="1919115" cy="369332"/>
          </a:xfrm>
          <a:prstGeom prst="rect">
            <a:avLst/>
          </a:prstGeom>
          <a:noFill/>
        </p:spPr>
        <p:txBody>
          <a:bodyPr wrap="none" rtlCol="0">
            <a:spAutoFit/>
          </a:bodyPr>
          <a:lstStyle/>
          <a:p>
            <a:r>
              <a:rPr lang="en-US" dirty="0" smtClean="0"/>
              <a:t>Resistor in parallel</a:t>
            </a:r>
            <a:endParaRPr lang="en-US" dirty="0"/>
          </a:p>
        </p:txBody>
      </p:sp>
    </p:spTree>
    <p:extLst>
      <p:ext uri="{BB962C8B-B14F-4D97-AF65-F5344CB8AC3E}">
        <p14:creationId xmlns:p14="http://schemas.microsoft.com/office/powerpoint/2010/main" val="112738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12</a:t>
            </a:fld>
            <a:endParaRPr lang="en-IN"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27" y="2023005"/>
            <a:ext cx="3285173" cy="2852243"/>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151" y="2209800"/>
            <a:ext cx="2940551" cy="2680688"/>
          </a:xfrm>
          <a:prstGeom prst="rect">
            <a:avLst/>
          </a:prstGeom>
        </p:spPr>
      </p:pic>
    </p:spTree>
    <p:extLst>
      <p:ext uri="{BB962C8B-B14F-4D97-AF65-F5344CB8AC3E}">
        <p14:creationId xmlns:p14="http://schemas.microsoft.com/office/powerpoint/2010/main" val="3190072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Potentiometer</a:t>
            </a:r>
            <a:endParaRPr lang="en-US" dirty="0"/>
          </a:p>
        </p:txBody>
      </p:sp>
      <p:pic>
        <p:nvPicPr>
          <p:cNvPr id="7" name="Content Placeholder 6" descr="Screen Clippin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1865" y="3733800"/>
            <a:ext cx="2892372" cy="2403016"/>
          </a:xfrm>
        </p:spPr>
      </p:pic>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13</a:t>
            </a:fld>
            <a:endParaRPr lang="en-IN" dirty="0"/>
          </a:p>
        </p:txBody>
      </p:sp>
      <p:pic>
        <p:nvPicPr>
          <p:cNvPr id="8" name="Picture 2"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4337" y="1525957"/>
            <a:ext cx="30099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1306" y="3657600"/>
            <a:ext cx="2592094" cy="2479216"/>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1307" y="1611630"/>
            <a:ext cx="2439694" cy="1883494"/>
          </a:xfrm>
          <a:prstGeom prst="rect">
            <a:avLst/>
          </a:prstGeom>
        </p:spPr>
      </p:pic>
    </p:spTree>
    <p:extLst>
      <p:ext uri="{BB962C8B-B14F-4D97-AF65-F5344CB8AC3E}">
        <p14:creationId xmlns:p14="http://schemas.microsoft.com/office/powerpoint/2010/main" val="156583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t>Capacitors</a:t>
            </a:r>
          </a:p>
        </p:txBody>
      </p:sp>
      <p:sp>
        <p:nvSpPr>
          <p:cNvPr id="15363" name="Rectangle 3"/>
          <p:cNvSpPr>
            <a:spLocks noGrp="1" noChangeArrowheads="1"/>
          </p:cNvSpPr>
          <p:nvPr>
            <p:ph idx="1"/>
          </p:nvPr>
        </p:nvSpPr>
        <p:spPr bwMode="auto">
          <a:xfrm>
            <a:off x="1371600" y="1965046"/>
            <a:ext cx="8837874" cy="4859865"/>
          </a:xfrm>
        </p:spPr>
        <p:txBody>
          <a:bodyPr wrap="square" numCol="1" anchor="t" anchorCtr="0" compatLnSpc="1">
            <a:prstTxWarp prst="textNoShape">
              <a:avLst/>
            </a:prstTxWarp>
          </a:bodyPr>
          <a:lstStyle/>
          <a:p>
            <a:r>
              <a:rPr lang="en-US" altLang="en-US" dirty="0" smtClean="0"/>
              <a:t>types</a:t>
            </a:r>
          </a:p>
          <a:p>
            <a:pPr lvl="1">
              <a:buFontTx/>
              <a:buChar char="•"/>
            </a:pPr>
            <a:r>
              <a:rPr lang="en-US" altLang="en-US" dirty="0" smtClean="0"/>
              <a:t>ceramic capacitor</a:t>
            </a:r>
          </a:p>
          <a:p>
            <a:pPr lvl="1">
              <a:buFontTx/>
              <a:buChar char="•"/>
            </a:pPr>
            <a:r>
              <a:rPr lang="en-US" altLang="en-US" dirty="0" smtClean="0"/>
              <a:t>Poly propylene capacitor</a:t>
            </a:r>
          </a:p>
          <a:p>
            <a:pPr lvl="1">
              <a:buFontTx/>
              <a:buChar char="•"/>
            </a:pPr>
            <a:r>
              <a:rPr lang="en-US" altLang="en-US" dirty="0" smtClean="0"/>
              <a:t>electrolytic capacitor</a:t>
            </a:r>
          </a:p>
        </p:txBody>
      </p:sp>
      <p:sp>
        <p:nvSpPr>
          <p:cNvPr id="15364"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970F20D-2034-4989-B332-AB3096429E57}" type="datetime5">
              <a:rPr lang="en-US" altLang="en-US" sz="1400"/>
              <a:pPr/>
              <a:t>24-May-21</a:t>
            </a:fld>
            <a:endParaRPr lang="en-US" altLang="en-US" sz="1400"/>
          </a:p>
        </p:txBody>
      </p:sp>
      <p:sp>
        <p:nvSpPr>
          <p:cNvPr id="1536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1536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00418D4-5FBC-4B64-988D-3882A61812C8}" type="slidenum">
              <a:rPr lang="en-US" altLang="en-US" sz="1400"/>
              <a:pPr/>
              <a:t>14</a:t>
            </a:fld>
            <a:endParaRPr lang="en-US" altLang="en-US" sz="1400"/>
          </a:p>
        </p:txBody>
      </p:sp>
    </p:spTree>
    <p:extLst>
      <p:ext uri="{BB962C8B-B14F-4D97-AF65-F5344CB8AC3E}">
        <p14:creationId xmlns:p14="http://schemas.microsoft.com/office/powerpoint/2010/main" val="2061495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Ceramic capacitors</a:t>
            </a:r>
          </a:p>
        </p:txBody>
      </p:sp>
      <p:sp>
        <p:nvSpPr>
          <p:cNvPr id="1741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F3A6E65-9DEB-4D55-8AFD-5CCB3B858536}" type="datetime5">
              <a:rPr lang="en-US" altLang="en-US" sz="1400"/>
              <a:pPr/>
              <a:t>24-May-21</a:t>
            </a:fld>
            <a:endParaRPr lang="en-US" altLang="en-US" sz="1400"/>
          </a:p>
        </p:txBody>
      </p:sp>
      <p:sp>
        <p:nvSpPr>
          <p:cNvPr id="1741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AA44471-1003-4D11-B8B2-7C55DEDE6F71}" type="slidenum">
              <a:rPr lang="en-US" altLang="en-US" sz="1400"/>
              <a:pPr/>
              <a:t>15</a:t>
            </a:fld>
            <a:endParaRPr lang="en-US" altLang="en-US" sz="1400"/>
          </a:p>
        </p:txBody>
      </p:sp>
      <p:sp>
        <p:nvSpPr>
          <p:cNvPr id="17415" name="Text Box 5"/>
          <p:cNvSpPr txBox="1">
            <a:spLocks noChangeArrowheads="1"/>
          </p:cNvSpPr>
          <p:nvPr/>
        </p:nvSpPr>
        <p:spPr bwMode="auto">
          <a:xfrm>
            <a:off x="4038600" y="1981200"/>
            <a:ext cx="3810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Tx/>
              <a:buChar char="•"/>
            </a:pPr>
            <a:r>
              <a:rPr lang="en-US" altLang="en-US">
                <a:latin typeface="Tw Cen MT Condensed Extra Bold" panose="020B0803020202020204" pitchFamily="34" charset="0"/>
              </a:rPr>
              <a:t>Smaller rating capacitors</a:t>
            </a:r>
          </a:p>
          <a:p>
            <a:pPr>
              <a:buFontTx/>
              <a:buChar char="•"/>
            </a:pPr>
            <a:r>
              <a:rPr lang="en-US" altLang="en-US">
                <a:latin typeface="Tw Cen MT Condensed Extra Bold" panose="020B0803020202020204" pitchFamily="34" charset="0"/>
              </a:rPr>
              <a:t>Non polarized</a:t>
            </a:r>
          </a:p>
          <a:p>
            <a:pPr>
              <a:buFontTx/>
              <a:buChar char="•"/>
            </a:pPr>
            <a:endParaRPr lang="en-US" altLang="en-US">
              <a:latin typeface="Tw Cen MT Condensed Extra Bold" panose="020B0803020202020204" pitchFamily="34" charset="0"/>
            </a:endParaRPr>
          </a:p>
        </p:txBody>
      </p:sp>
      <p:pic>
        <p:nvPicPr>
          <p:cNvPr id="175110" name="Picture 6" descr="http://www.quasarelectronics.com/images/components/ceramic_cap.jpg"/>
          <p:cNvPicPr>
            <a:picLocks noChangeAspect="1" noChangeArrowheads="1"/>
          </p:cNvPicPr>
          <p:nvPr/>
        </p:nvPicPr>
        <p:blipFill>
          <a:blip r:embed="rId3" r:link="rId4">
            <a:lum contrast="24000"/>
            <a:grayscl/>
            <a:extLst>
              <a:ext uri="{28A0092B-C50C-407E-A947-70E740481C1C}">
                <a14:useLocalDpi xmlns:a14="http://schemas.microsoft.com/office/drawing/2010/main" val="0"/>
              </a:ext>
            </a:extLst>
          </a:blip>
          <a:srcRect/>
          <a:stretch>
            <a:fillRect/>
          </a:stretch>
        </p:blipFill>
        <p:spPr bwMode="auto">
          <a:xfrm>
            <a:off x="3657600" y="3733800"/>
            <a:ext cx="510540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descr="Screen Clipping"/>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15065" y="2574925"/>
            <a:ext cx="2545972" cy="2265462"/>
          </a:xfrm>
        </p:spPr>
      </p:pic>
    </p:spTree>
    <p:extLst>
      <p:ext uri="{BB962C8B-B14F-4D97-AF65-F5344CB8AC3E}">
        <p14:creationId xmlns:p14="http://schemas.microsoft.com/office/powerpoint/2010/main" val="5515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5110"/>
                                        </p:tgtEl>
                                        <p:attrNameLst>
                                          <p:attrName>style.visibility</p:attrName>
                                        </p:attrNameLst>
                                      </p:cBhvr>
                                      <p:to>
                                        <p:strVal val="visible"/>
                                      </p:to>
                                    </p:set>
                                    <p:animEffect transition="in" filter="dissolve">
                                      <p:cBhvr>
                                        <p:cTn id="7"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t>Poly propylene capacitor</a:t>
            </a:r>
          </a:p>
        </p:txBody>
      </p:sp>
      <p:pic>
        <p:nvPicPr>
          <p:cNvPr id="19459" name="Picture 4"/>
          <p:cNvPicPr>
            <a:picLocks noGrp="1" noChangeAspect="1" noChangeArrowheads="1"/>
          </p:cNvPicPr>
          <p:nvPr>
            <p:ph idx="1"/>
          </p:nvPr>
        </p:nvPicPr>
        <p:blipFill>
          <a:blip r:embed="rId3">
            <a:lum bright="-12000" contrast="48000"/>
            <a:extLst>
              <a:ext uri="{28A0092B-C50C-407E-A947-70E740481C1C}">
                <a14:useLocalDpi xmlns:a14="http://schemas.microsoft.com/office/drawing/2010/main" val="0"/>
              </a:ext>
            </a:extLst>
          </a:blip>
          <a:srcRect/>
          <a:stretch>
            <a:fillRect/>
          </a:stretch>
        </p:blipFill>
        <p:spPr bwMode="auto">
          <a:xfrm>
            <a:off x="997699" y="1641600"/>
            <a:ext cx="2933700" cy="3124200"/>
          </a:xfrm>
          <a:noFill/>
          <a:extLst>
            <a:ext uri="{909E8E84-426E-40DD-AFC4-6F175D3DCCD1}">
              <a14:hiddenFill xmlns:a14="http://schemas.microsoft.com/office/drawing/2010/main">
                <a:solidFill>
                  <a:srgbClr val="FFFFFF"/>
                </a:solidFill>
              </a14:hiddenFill>
            </a:ext>
          </a:extLst>
        </p:spPr>
      </p:pic>
      <p:sp>
        <p:nvSpPr>
          <p:cNvPr id="1946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586ECE0-424D-4EE2-A370-981C52832C59}" type="datetime5">
              <a:rPr lang="en-US" altLang="en-US" sz="1400"/>
              <a:pPr/>
              <a:t>24-May-21</a:t>
            </a:fld>
            <a:endParaRPr lang="en-US" altLang="en-US" sz="1400"/>
          </a:p>
        </p:txBody>
      </p:sp>
      <p:sp>
        <p:nvSpPr>
          <p:cNvPr id="1946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1946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AD22AB4-F6EA-4E3B-81FA-07D79664B198}" type="slidenum">
              <a:rPr lang="en-US" altLang="en-US" sz="1400"/>
              <a:pPr/>
              <a:t>16</a:t>
            </a:fld>
            <a:endParaRPr lang="en-US" altLang="en-US" sz="1400"/>
          </a:p>
        </p:txBody>
      </p:sp>
      <p:sp>
        <p:nvSpPr>
          <p:cNvPr id="19463" name="Text Box 5"/>
          <p:cNvSpPr txBox="1">
            <a:spLocks noChangeArrowheads="1"/>
          </p:cNvSpPr>
          <p:nvPr/>
        </p:nvSpPr>
        <p:spPr bwMode="auto">
          <a:xfrm>
            <a:off x="5334000" y="2133600"/>
            <a:ext cx="28178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Tx/>
              <a:buChar char="•"/>
            </a:pPr>
            <a:r>
              <a:rPr lang="en-US" altLang="en-US" dirty="0">
                <a:latin typeface="Tw Cen MT Condensed Extra Bold" panose="020B0803020202020204" pitchFamily="34" charset="0"/>
              </a:rPr>
              <a:t>Higher voltage rating</a:t>
            </a:r>
          </a:p>
          <a:p>
            <a:pPr>
              <a:buFontTx/>
              <a:buChar char="•"/>
            </a:pPr>
            <a:r>
              <a:rPr lang="en-US" altLang="en-US" dirty="0">
                <a:latin typeface="Tw Cen MT Condensed Extra Bold" panose="020B0803020202020204" pitchFamily="34" charset="0"/>
              </a:rPr>
              <a:t> Non polarized</a:t>
            </a:r>
          </a:p>
        </p:txBody>
      </p:sp>
    </p:spTree>
    <p:extLst>
      <p:ext uri="{BB962C8B-B14F-4D97-AF65-F5344CB8AC3E}">
        <p14:creationId xmlns:p14="http://schemas.microsoft.com/office/powerpoint/2010/main" val="409404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endParaRPr lang="en-US" altLang="en-US" smtClean="0"/>
          </a:p>
        </p:txBody>
      </p:sp>
      <p:sp>
        <p:nvSpPr>
          <p:cNvPr id="21507" name="Content Placeholder 2"/>
          <p:cNvSpPr>
            <a:spLocks noGrp="1"/>
          </p:cNvSpPr>
          <p:nvPr>
            <p:ph idx="1"/>
          </p:nvPr>
        </p:nvSpPr>
        <p:spPr bwMode="auto">
          <a:xfrm>
            <a:off x="1066800" y="2057400"/>
            <a:ext cx="6705600" cy="2328701"/>
          </a:xfrm>
        </p:spPr>
        <p:txBody>
          <a:bodyPr wrap="square" numCol="1" anchor="t" anchorCtr="0" compatLnSpc="1">
            <a:prstTxWarp prst="textNoShape">
              <a:avLst/>
            </a:prstTxWarp>
            <a:normAutofit fontScale="92500" lnSpcReduction="10000"/>
          </a:bodyPr>
          <a:lstStyle/>
          <a:p>
            <a:r>
              <a:rPr lang="en-IN" altLang="en-US" dirty="0" smtClean="0"/>
              <a:t>Capacitor-1 has the code of 472. So, its value is 47×10</a:t>
            </a:r>
            <a:r>
              <a:rPr lang="en-IN" altLang="en-US" baseline="30000" dirty="0" smtClean="0"/>
              <a:t>2</a:t>
            </a:r>
            <a:r>
              <a:rPr lang="en-IN" altLang="en-US" dirty="0" smtClean="0"/>
              <a:t> pF = 4.7 </a:t>
            </a:r>
            <a:r>
              <a:rPr lang="en-IN" altLang="en-US" dirty="0" err="1" smtClean="0"/>
              <a:t>kpF</a:t>
            </a:r>
            <a:r>
              <a:rPr lang="en-IN" altLang="en-US" dirty="0" smtClean="0"/>
              <a:t> or 4.7 </a:t>
            </a:r>
            <a:r>
              <a:rPr lang="en-IN" altLang="en-US" dirty="0" err="1" smtClean="0"/>
              <a:t>nF</a:t>
            </a:r>
            <a:r>
              <a:rPr lang="en-IN" altLang="en-US" dirty="0" smtClean="0"/>
              <a:t> </a:t>
            </a:r>
          </a:p>
          <a:p>
            <a:endParaRPr lang="en-IN" altLang="en-US" dirty="0"/>
          </a:p>
          <a:p>
            <a:endParaRPr lang="en-IN" altLang="en-US" dirty="0" smtClean="0"/>
          </a:p>
          <a:p>
            <a:r>
              <a:rPr lang="en-IN" altLang="en-US" dirty="0" smtClean="0"/>
              <a:t>Capacitor-2 has the code of 101. So, its value is 10×101 pF = 100pF</a:t>
            </a:r>
            <a:endParaRPr lang="en-US" altLang="en-US"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F271F413-8B2A-43CF-9B90-6298CDA1F64B}" type="slidenum">
              <a:rPr lang="en-US" altLang="en-US"/>
              <a:pPr>
                <a:defRPr/>
              </a:pPr>
              <a:t>17</a:t>
            </a:fld>
            <a:endParaRPr lang="en-US" altLang="en-US"/>
          </a:p>
        </p:txBody>
      </p:sp>
    </p:spTree>
    <p:extLst>
      <p:ext uri="{BB962C8B-B14F-4D97-AF65-F5344CB8AC3E}">
        <p14:creationId xmlns:p14="http://schemas.microsoft.com/office/powerpoint/2010/main" val="1112778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Electrolytic  capacitors</a:t>
            </a:r>
          </a:p>
        </p:txBody>
      </p:sp>
      <p:sp>
        <p:nvSpPr>
          <p:cNvPr id="2253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5D8529D-314A-4B2B-9DCC-D6F9B0D54930}" type="datetime5">
              <a:rPr lang="en-US" altLang="en-US" sz="1400"/>
              <a:pPr/>
              <a:t>24-May-21</a:t>
            </a:fld>
            <a:endParaRPr lang="en-US" altLang="en-US" sz="1400"/>
          </a:p>
        </p:txBody>
      </p:sp>
      <p:sp>
        <p:nvSpPr>
          <p:cNvPr id="225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225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D82CFCF-75D2-4F39-9090-99DDC6E426DC}" type="slidenum">
              <a:rPr lang="en-US" altLang="en-US" sz="1400"/>
              <a:pPr/>
              <a:t>18</a:t>
            </a:fld>
            <a:endParaRPr lang="en-US" altLang="en-US" sz="1400"/>
          </a:p>
        </p:txBody>
      </p:sp>
      <p:sp>
        <p:nvSpPr>
          <p:cNvPr id="22535" name="Text Box 5"/>
          <p:cNvSpPr txBox="1">
            <a:spLocks noChangeArrowheads="1"/>
          </p:cNvSpPr>
          <p:nvPr/>
        </p:nvSpPr>
        <p:spPr bwMode="auto">
          <a:xfrm>
            <a:off x="6080125" y="1995488"/>
            <a:ext cx="26606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Tx/>
              <a:buChar char="•"/>
            </a:pPr>
            <a:r>
              <a:rPr lang="en-US" altLang="en-US" sz="2000">
                <a:latin typeface="Tw Cen MT Condensed Extra Bold" panose="020B0803020202020204" pitchFamily="34" charset="0"/>
              </a:rPr>
              <a:t>Higher rating Capacitors</a:t>
            </a:r>
          </a:p>
          <a:p>
            <a:pPr>
              <a:buFontTx/>
              <a:buChar char="•"/>
            </a:pPr>
            <a:r>
              <a:rPr lang="en-US" altLang="en-US" sz="2000">
                <a:latin typeface="Tw Cen MT Condensed Extra Bold" panose="020B0803020202020204" pitchFamily="34" charset="0"/>
              </a:rPr>
              <a:t>Used in Filter Circuits</a:t>
            </a:r>
          </a:p>
          <a:p>
            <a:pPr>
              <a:buFontTx/>
              <a:buChar char="•"/>
            </a:pPr>
            <a:r>
              <a:rPr lang="en-US" altLang="en-US" sz="2000">
                <a:latin typeface="Tw Cen MT Condensed Extra Bold" panose="020B0803020202020204" pitchFamily="34" charset="0"/>
              </a:rPr>
              <a:t>Polarized</a:t>
            </a:r>
          </a:p>
        </p:txBody>
      </p:sp>
      <p:pic>
        <p:nvPicPr>
          <p:cNvPr id="22536" name="Picture 2"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8932" y="3228589"/>
            <a:ext cx="3048000"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Clipping"/>
          <p:cNvPicPr>
            <a:picLocks noChangeAspect="1"/>
          </p:cNvPicPr>
          <p:nvPr/>
        </p:nvPicPr>
        <p:blipFill rotWithShape="1">
          <a:blip r:embed="rId4">
            <a:extLst>
              <a:ext uri="{28A0092B-C50C-407E-A947-70E740481C1C}">
                <a14:useLocalDpi xmlns:a14="http://schemas.microsoft.com/office/drawing/2010/main" val="0"/>
              </a:ext>
            </a:extLst>
          </a:blip>
          <a:srcRect r="10112"/>
          <a:stretch/>
        </p:blipFill>
        <p:spPr>
          <a:xfrm>
            <a:off x="563864" y="1524000"/>
            <a:ext cx="4084335" cy="4572000"/>
          </a:xfrm>
          <a:prstGeom prst="rect">
            <a:avLst/>
          </a:prstGeom>
        </p:spPr>
      </p:pic>
    </p:spTree>
    <p:extLst>
      <p:ext uri="{BB962C8B-B14F-4D97-AF65-F5344CB8AC3E}">
        <p14:creationId xmlns:p14="http://schemas.microsoft.com/office/powerpoint/2010/main" val="349014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Diodes</a:t>
            </a:r>
          </a:p>
        </p:txBody>
      </p:sp>
      <p:sp>
        <p:nvSpPr>
          <p:cNvPr id="2457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7B58FBE-7A84-4EC7-A066-C84EDA14B00F}" type="datetime5">
              <a:rPr lang="en-US" altLang="en-US" sz="1400"/>
              <a:pPr/>
              <a:t>24-May-21</a:t>
            </a:fld>
            <a:endParaRPr lang="en-US" altLang="en-US" sz="1400"/>
          </a:p>
        </p:txBody>
      </p:sp>
      <p:sp>
        <p:nvSpPr>
          <p:cNvPr id="2458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245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C6865D5-B688-4768-941D-1FD0BF8F7456}" type="slidenum">
              <a:rPr lang="en-US" altLang="en-US" sz="1400"/>
              <a:pPr/>
              <a:t>19</a:t>
            </a:fld>
            <a:endParaRPr lang="en-US" altLang="en-US" sz="1400"/>
          </a:p>
        </p:txBody>
      </p:sp>
      <p:pic>
        <p:nvPicPr>
          <p:cNvPr id="110596" name="Picture 4" descr="Sidac_Bi_directional_Trigger_Dio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905000"/>
            <a:ext cx="5029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933700"/>
            <a:ext cx="2263966"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443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dissolve">
                                      <p:cBhvr>
                                        <p:cTn id="7" dur="5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7886700" cy="818865"/>
          </a:xfrm>
        </p:spPr>
        <p:txBody>
          <a:bodyPr>
            <a:normAutofit/>
          </a:bodyPr>
          <a:lstStyle/>
          <a:p>
            <a:r>
              <a:rPr lang="en-IN" sz="2800" dirty="0" smtClean="0">
                <a:latin typeface="Times New Roman" panose="02020603050405020304" pitchFamily="18" charset="0"/>
                <a:cs typeface="Times New Roman" panose="02020603050405020304" pitchFamily="18" charset="0"/>
              </a:rPr>
              <a:t>Conducting labs on rotation</a:t>
            </a:r>
            <a:endParaRPr lang="en-IN"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90265" y="2362201"/>
            <a:ext cx="8172735" cy="1752600"/>
          </a:xfrm>
          <a:prstGeom prst="rect">
            <a:avLst/>
          </a:prstGeom>
        </p:spPr>
      </p:pic>
    </p:spTree>
    <p:extLst>
      <p:ext uri="{BB962C8B-B14F-4D97-AF65-F5344CB8AC3E}">
        <p14:creationId xmlns:p14="http://schemas.microsoft.com/office/powerpoint/2010/main" val="293508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20</a:t>
            </a:fld>
            <a:endParaRPr lang="en-IN"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56" y="1322952"/>
            <a:ext cx="8563366" cy="5001323"/>
          </a:xfrm>
          <a:prstGeom prst="rect">
            <a:avLst/>
          </a:prstGeom>
        </p:spPr>
      </p:pic>
    </p:spTree>
    <p:extLst>
      <p:ext uri="{BB962C8B-B14F-4D97-AF65-F5344CB8AC3E}">
        <p14:creationId xmlns:p14="http://schemas.microsoft.com/office/powerpoint/2010/main" val="832193740"/>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t>Zener diode</a:t>
            </a:r>
          </a:p>
        </p:txBody>
      </p:sp>
      <p:sp>
        <p:nvSpPr>
          <p:cNvPr id="2662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14659CD-F0CA-4DB9-A3B1-828A94CA57F2}" type="datetime5">
              <a:rPr lang="en-US" altLang="en-US" sz="1400"/>
              <a:pPr/>
              <a:t>24-May-21</a:t>
            </a:fld>
            <a:endParaRPr lang="en-US" altLang="en-US" sz="1400"/>
          </a:p>
        </p:txBody>
      </p:sp>
      <p:sp>
        <p:nvSpPr>
          <p:cNvPr id="2662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2662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C81880E-ABB1-4D91-8C21-31D2419229F1}" type="slidenum">
              <a:rPr lang="en-US" altLang="en-US" sz="1400"/>
              <a:pPr/>
              <a:t>21</a:t>
            </a:fld>
            <a:endParaRPr lang="en-US" altLang="en-US" sz="1400"/>
          </a:p>
        </p:txBody>
      </p:sp>
      <p:pic>
        <p:nvPicPr>
          <p:cNvPr id="133124" name="Picture 4" descr="0_5w_Series_Glass_sealed_Zener_Di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49" y="1600200"/>
            <a:ext cx="3810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805975"/>
            <a:ext cx="4038599" cy="3451825"/>
          </a:xfrm>
          <a:prstGeom prst="rect">
            <a:avLst/>
          </a:prstGeom>
        </p:spPr>
      </p:pic>
    </p:spTree>
    <p:extLst>
      <p:ext uri="{BB962C8B-B14F-4D97-AF65-F5344CB8AC3E}">
        <p14:creationId xmlns:p14="http://schemas.microsoft.com/office/powerpoint/2010/main" val="13555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3124"/>
                                        </p:tgtEl>
                                        <p:attrNameLst>
                                          <p:attrName>style.visibility</p:attrName>
                                        </p:attrNameLst>
                                      </p:cBhvr>
                                      <p:to>
                                        <p:strVal val="visible"/>
                                      </p:to>
                                    </p:set>
                                    <p:animEffect transition="in" filter="dissolve">
                                      <p:cBhvr>
                                        <p:cTn id="7" dur="500"/>
                                        <p:tgtEl>
                                          <p:spTgt spid="13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600" y="1779287"/>
            <a:ext cx="2833026" cy="4038600"/>
          </a:xfrm>
        </p:spPr>
      </p:pic>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22</a:t>
            </a:fld>
            <a:endParaRPr lang="en-IN" dirty="0"/>
          </a:p>
        </p:txBody>
      </p:sp>
    </p:spTree>
    <p:extLst>
      <p:ext uri="{BB962C8B-B14F-4D97-AF65-F5344CB8AC3E}">
        <p14:creationId xmlns:p14="http://schemas.microsoft.com/office/powerpoint/2010/main" val="2072050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Transistors</a:t>
            </a:r>
          </a:p>
        </p:txBody>
      </p:sp>
      <p:sp>
        <p:nvSpPr>
          <p:cNvPr id="2867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1BF53D9-EBD8-4A3F-A930-54AA52FE1185}" type="datetime5">
              <a:rPr lang="en-US" altLang="en-US" sz="1400"/>
              <a:pPr/>
              <a:t>24-May-21</a:t>
            </a:fld>
            <a:endParaRPr lang="en-US" altLang="en-US" sz="1400"/>
          </a:p>
        </p:txBody>
      </p:sp>
      <p:sp>
        <p:nvSpPr>
          <p:cNvPr id="2867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2867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DF12BBD-66AE-43F6-B5A5-3D732F850BFE}" type="slidenum">
              <a:rPr lang="en-US" altLang="en-US" sz="1400"/>
              <a:pPr/>
              <a:t>23</a:t>
            </a:fld>
            <a:endParaRPr lang="en-US" altLang="en-US" sz="1400"/>
          </a:p>
        </p:txBody>
      </p:sp>
      <p:pic>
        <p:nvPicPr>
          <p:cNvPr id="28678" name="Picture 4" descr="715px-Transis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599"/>
            <a:ext cx="56149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324600" y="1447800"/>
            <a:ext cx="2209800" cy="2514600"/>
          </a:xfrm>
          <a:prstGeom prst="rect">
            <a:avLst/>
          </a:prstGeom>
        </p:spPr>
      </p:pic>
      <p:pic>
        <p:nvPicPr>
          <p:cNvPr id="8" name="Picture 7"/>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477000" y="4120410"/>
            <a:ext cx="2209800" cy="1975589"/>
          </a:xfrm>
          <a:prstGeom prst="rect">
            <a:avLst/>
          </a:prstGeom>
        </p:spPr>
      </p:pic>
    </p:spTree>
    <p:extLst>
      <p:ext uri="{BB962C8B-B14F-4D97-AF65-F5344CB8AC3E}">
        <p14:creationId xmlns:p14="http://schemas.microsoft.com/office/powerpoint/2010/main" val="265091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t>Integrated Circuits</a:t>
            </a:r>
            <a:br>
              <a:rPr lang="en-US" altLang="en-US" smtClean="0"/>
            </a:br>
            <a:r>
              <a:rPr lang="en-US" altLang="en-US" sz="2400" smtClean="0"/>
              <a:t>OPAMP,555 timer</a:t>
            </a:r>
          </a:p>
        </p:txBody>
      </p:sp>
      <p:sp>
        <p:nvSpPr>
          <p:cNvPr id="3277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41F318A-6696-4A86-B040-01FB111E38FA}" type="datetime5">
              <a:rPr lang="en-US" altLang="en-US" sz="1400"/>
              <a:pPr/>
              <a:t>24-May-21</a:t>
            </a:fld>
            <a:endParaRPr lang="en-US" altLang="en-US" sz="1400"/>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3277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7D2B9C-1343-4127-B646-BBD6393D2211}" type="slidenum">
              <a:rPr lang="en-US" altLang="en-US" sz="1400"/>
              <a:pPr/>
              <a:t>24</a:t>
            </a:fld>
            <a:endParaRPr lang="en-US" altLang="en-US" sz="1400"/>
          </a:p>
        </p:txBody>
      </p:sp>
      <p:pic>
        <p:nvPicPr>
          <p:cNvPr id="32774" name="Picture 4" descr="bb-opamp"/>
          <p:cNvPicPr>
            <a:picLocks noChangeAspect="1" noChangeArrowheads="1"/>
          </p:cNvPicPr>
          <p:nvPr/>
        </p:nvPicPr>
        <p:blipFill>
          <a:blip r:embed="rId3">
            <a:extLst>
              <a:ext uri="{28A0092B-C50C-407E-A947-70E740481C1C}">
                <a14:useLocalDpi xmlns:a14="http://schemas.microsoft.com/office/drawing/2010/main" val="0"/>
              </a:ext>
            </a:extLst>
          </a:blip>
          <a:srcRect l="20000" t="15941" r="18668" b="18524"/>
          <a:stretch>
            <a:fillRect/>
          </a:stretch>
        </p:blipFill>
        <p:spPr bwMode="auto">
          <a:xfrm>
            <a:off x="5638800" y="1253891"/>
            <a:ext cx="3056586" cy="245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480" t="10143" r="7878" b="10121"/>
          <a:stretch/>
        </p:blipFill>
        <p:spPr bwMode="auto">
          <a:xfrm>
            <a:off x="133848" y="1231334"/>
            <a:ext cx="4648199" cy="3569266"/>
          </a:xfrm>
          <a:prstGeom prst="rect">
            <a:avLst/>
          </a:prstGeom>
          <a:ln>
            <a:noFill/>
          </a:ln>
          <a:extLst>
            <a:ext uri="{53640926-AAD7-44D8-BBD7-CCE9431645EC}">
              <a14:shadowObscured xmlns:a14="http://schemas.microsoft.com/office/drawing/2010/main"/>
            </a:ext>
          </a:extLst>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5943600" y="3722388"/>
            <a:ext cx="2290665" cy="2573585"/>
          </a:xfrm>
          <a:prstGeom prst="rect">
            <a:avLst/>
          </a:prstGeom>
        </p:spPr>
      </p:pic>
    </p:spTree>
    <p:extLst>
      <p:ext uri="{BB962C8B-B14F-4D97-AF65-F5344CB8AC3E}">
        <p14:creationId xmlns:p14="http://schemas.microsoft.com/office/powerpoint/2010/main" val="126233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0574" y="-80168"/>
            <a:ext cx="7543800" cy="1295400"/>
          </a:xfrm>
        </p:spPr>
        <p:txBody>
          <a:bodyPr/>
          <a:lstStyle/>
          <a:p>
            <a:r>
              <a:rPr lang="en-US" altLang="en-US" dirty="0" smtClean="0"/>
              <a:t>Digital IC</a:t>
            </a:r>
          </a:p>
        </p:txBody>
      </p:sp>
      <p:pic>
        <p:nvPicPr>
          <p:cNvPr id="34819" name="Picture 4" descr="6"/>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4419600" cy="3124200"/>
          </a:xfrm>
        </p:spPr>
      </p:pic>
      <p:sp>
        <p:nvSpPr>
          <p:cNvPr id="34820" name="Rectangle 3"/>
          <p:cNvSpPr>
            <a:spLocks noGrp="1" noChangeArrowheads="1"/>
          </p:cNvSpPr>
          <p:nvPr>
            <p:ph type="body" sz="half" idx="2"/>
          </p:nvPr>
        </p:nvSpPr>
        <p:spPr bwMode="auto">
          <a:xfrm>
            <a:off x="4724400" y="1905000"/>
            <a:ext cx="4191000" cy="4411663"/>
          </a:xfrm>
        </p:spPr>
        <p:txBody>
          <a:bodyPr wrap="square" numCol="1" anchor="t" anchorCtr="0" compatLnSpc="1">
            <a:prstTxWarp prst="textNoShape">
              <a:avLst/>
            </a:prstTxWarp>
          </a:bodyPr>
          <a:lstStyle/>
          <a:p>
            <a:r>
              <a:rPr lang="en-US" altLang="en-US" sz="2600" smtClean="0"/>
              <a:t>Identify the notch on IC</a:t>
            </a:r>
          </a:p>
          <a:p>
            <a:r>
              <a:rPr lang="en-US" altLang="en-US" sz="2600" smtClean="0"/>
              <a:t>Place the IC on socket and lock it properly</a:t>
            </a:r>
          </a:p>
          <a:p>
            <a:endParaRPr lang="en-US" altLang="en-US" sz="2600" smtClean="0"/>
          </a:p>
        </p:txBody>
      </p:sp>
      <p:sp>
        <p:nvSpPr>
          <p:cNvPr id="34821"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4241269-7EAE-48D2-BCCC-B35CE2C17F82}" type="datetime5">
              <a:rPr lang="en-US" altLang="en-US" sz="1400" smtClean="0"/>
              <a:pPr/>
              <a:t>24-May-21</a:t>
            </a:fld>
            <a:endParaRPr lang="en-US" altLang="en-US" sz="1400" smtClean="0"/>
          </a:p>
        </p:txBody>
      </p:sp>
      <p:sp>
        <p:nvSpPr>
          <p:cNvPr id="34822" name="Footer Placeholder 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smtClean="0"/>
              <a:t>Workshop practice</a:t>
            </a:r>
            <a:endParaRPr lang="en-US" altLang="en-US" sz="1400" smtClean="0">
              <a:solidFill>
                <a:schemeClr val="tx2"/>
              </a:solidFill>
            </a:endParaRPr>
          </a:p>
        </p:txBody>
      </p:sp>
      <p:sp>
        <p:nvSpPr>
          <p:cNvPr id="3482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7D4A789-66B2-4A9C-BCCF-0494C5915E28}" type="slidenum">
              <a:rPr lang="en-US" altLang="en-US" sz="1400" smtClean="0"/>
              <a:pPr/>
              <a:t>25</a:t>
            </a:fld>
            <a:endParaRPr lang="en-US" altLang="en-US" sz="1400" smtClean="0"/>
          </a:p>
        </p:txBody>
      </p:sp>
    </p:spTree>
    <p:extLst>
      <p:ext uri="{BB962C8B-B14F-4D97-AF65-F5344CB8AC3E}">
        <p14:creationId xmlns:p14="http://schemas.microsoft.com/office/powerpoint/2010/main" val="3249654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Seven segment display</a:t>
            </a:r>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39ACBD1A-7F3C-4476-9B4A-C399B01AA545}" type="slidenum">
              <a:rPr lang="en-US" altLang="en-US"/>
              <a:pPr>
                <a:defRPr/>
              </a:pPr>
              <a:t>26</a:t>
            </a:fld>
            <a:endParaRPr lang="en-US" altLang="en-US"/>
          </a:p>
        </p:txBody>
      </p:sp>
      <p:pic>
        <p:nvPicPr>
          <p:cNvPr id="43014" name="Content Placeholder 8" descr="Screen Clippi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43363" y="3124200"/>
            <a:ext cx="1057275" cy="1420812"/>
          </a:xfrm>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74" y="3042213"/>
            <a:ext cx="1971950" cy="1695687"/>
          </a:xfrm>
          <a:prstGeom prst="rect">
            <a:avLst/>
          </a:prstGeom>
        </p:spPr>
      </p:pic>
    </p:spTree>
    <p:extLst>
      <p:ext uri="{BB962C8B-B14F-4D97-AF65-F5344CB8AC3E}">
        <p14:creationId xmlns:p14="http://schemas.microsoft.com/office/powerpoint/2010/main" val="192762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Content Placeholder 2"/>
          <p:cNvSpPr>
            <a:spLocks noGrp="1"/>
          </p:cNvSpPr>
          <p:nvPr>
            <p:ph idx="1"/>
          </p:nvPr>
        </p:nvSpPr>
        <p:spPr bwMode="auto">
          <a:xfrm>
            <a:off x="838200" y="2057400"/>
            <a:ext cx="7848600" cy="3395501"/>
          </a:xfrm>
        </p:spPr>
        <p:txBody>
          <a:bodyPr wrap="square" numCol="1" anchor="t" anchorCtr="0" compatLnSpc="1">
            <a:prstTxWarp prst="textNoShape">
              <a:avLst/>
            </a:prstTxWarp>
            <a:normAutofit fontScale="92500"/>
          </a:bodyPr>
          <a:lstStyle/>
          <a:p>
            <a:r>
              <a:rPr lang="en-US" altLang="en-US" b="1" dirty="0" smtClean="0"/>
              <a:t>Objectives:</a:t>
            </a:r>
          </a:p>
          <a:p>
            <a:r>
              <a:rPr lang="en-IN" altLang="en-US" dirty="0"/>
              <a:t>4</a:t>
            </a:r>
            <a:r>
              <a:rPr lang="en-IN" altLang="en-US" dirty="0" smtClean="0"/>
              <a:t>. To familiarize with the tools used for soldering.</a:t>
            </a:r>
          </a:p>
          <a:p>
            <a:r>
              <a:rPr lang="en-IN" altLang="en-US" dirty="0"/>
              <a:t>5</a:t>
            </a:r>
            <a:r>
              <a:rPr lang="en-IN" altLang="en-US" dirty="0" smtClean="0"/>
              <a:t>. To build a simple +5V DC power supply circuit.</a:t>
            </a:r>
          </a:p>
          <a:p>
            <a:endParaRPr lang="en-IN" altLang="en-US" dirty="0" smtClean="0"/>
          </a:p>
          <a:p>
            <a:r>
              <a:rPr lang="en-US" altLang="en-US" b="1" dirty="0" smtClean="0"/>
              <a:t>Components Required:</a:t>
            </a:r>
          </a:p>
          <a:p>
            <a:r>
              <a:rPr lang="en-US" altLang="en-US" dirty="0" smtClean="0"/>
              <a:t>230V/9V, 100mA transformer, 1N4007 diodes, Carbon resistor 470</a:t>
            </a:r>
            <a:r>
              <a:rPr lang="el-GR" altLang="en-US" dirty="0" smtClean="0"/>
              <a:t>Ω, </a:t>
            </a:r>
            <a:r>
              <a:rPr lang="en-US" altLang="en-US" dirty="0" smtClean="0"/>
              <a:t>LED, Capacitor: </a:t>
            </a:r>
            <a:r>
              <a:rPr lang="en-IN" altLang="en-US" dirty="0" smtClean="0"/>
              <a:t>100μF/25V Electrolytic, 7805 Voltage Regulator IC, DMM, PCB, Soldering equipment, </a:t>
            </a:r>
            <a:r>
              <a:rPr lang="en-US" altLang="en-US" dirty="0" smtClean="0"/>
              <a:t>small nuts and bolts.</a:t>
            </a:r>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3FA28CAB-194B-4B8A-A97A-DA2676A96C0A}" type="slidenum">
              <a:rPr lang="en-US" altLang="en-US"/>
              <a:pPr>
                <a:defRPr/>
              </a:pPr>
              <a:t>27</a:t>
            </a:fld>
            <a:endParaRPr lang="en-US" alt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998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endParaRPr lang="en-US" altLang="en-US"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A25DA50F-1397-471D-B5B1-EA65A8184B4D}" type="slidenum">
              <a:rPr lang="en-US" altLang="en-US"/>
              <a:pPr>
                <a:defRPr/>
              </a:pPr>
              <a:t>28</a:t>
            </a:fld>
            <a:endParaRPr lang="en-US" altLang="en-US"/>
          </a:p>
        </p:txBody>
      </p:sp>
      <p:sp>
        <p:nvSpPr>
          <p:cNvPr id="2" name="Content Placeholder 1"/>
          <p:cNvSpPr>
            <a:spLocks noGrp="1"/>
          </p:cNvSpPr>
          <p:nvPr>
            <p:ph idx="1"/>
          </p:nvPr>
        </p:nvSpPr>
        <p:spPr/>
        <p:txBody>
          <a:bodyPr/>
          <a:lstStyle/>
          <a:p>
            <a:endParaRPr lang="en-US" dirty="0"/>
          </a:p>
        </p:txBody>
      </p:sp>
      <p:pic>
        <p:nvPicPr>
          <p:cNvPr id="9" name="Picture 8"/>
          <p:cNvPicPr/>
          <p:nvPr/>
        </p:nvPicPr>
        <p:blipFill>
          <a:blip r:embed="rId3"/>
          <a:stretch>
            <a:fillRect/>
          </a:stretch>
        </p:blipFill>
        <p:spPr>
          <a:xfrm>
            <a:off x="522212" y="402071"/>
            <a:ext cx="6500771" cy="272862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7330164" y="2373813"/>
            <a:ext cx="1807210" cy="1398270"/>
          </a:xfrm>
          <a:prstGeom prst="rect">
            <a:avLst/>
          </a:prstGeom>
        </p:spPr>
      </p:pic>
      <p:pic>
        <p:nvPicPr>
          <p:cNvPr id="11" name="Picture 10"/>
          <p:cNvPicPr/>
          <p:nvPr/>
        </p:nvPicPr>
        <p:blipFill>
          <a:blip r:embed="rId5"/>
          <a:stretch>
            <a:fillRect/>
          </a:stretch>
        </p:blipFill>
        <p:spPr>
          <a:xfrm>
            <a:off x="914399" y="3401713"/>
            <a:ext cx="5716398" cy="2878386"/>
          </a:xfrm>
          <a:prstGeom prst="rect">
            <a:avLst/>
          </a:prstGeom>
        </p:spPr>
      </p:pic>
    </p:spTree>
    <p:extLst>
      <p:ext uri="{BB962C8B-B14F-4D97-AF65-F5344CB8AC3E}">
        <p14:creationId xmlns:p14="http://schemas.microsoft.com/office/powerpoint/2010/main" val="348386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smtClean="0"/>
              <a:t>Soldering Tools</a:t>
            </a:r>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1C9A542A-B087-4ED9-B8B5-A5557728E4DD}" type="slidenum">
              <a:rPr lang="en-US" altLang="en-US"/>
              <a:pPr>
                <a:defRPr/>
              </a:pPr>
              <a:t>29</a:t>
            </a:fld>
            <a:endParaRPr lang="en-US" altLang="en-US"/>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378702"/>
            <a:ext cx="1971950" cy="2114845"/>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87" y="1538441"/>
            <a:ext cx="2720271" cy="196707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1378702"/>
            <a:ext cx="2180083" cy="2045736"/>
          </a:xfrm>
          <a:prstGeom prst="rect">
            <a:avLst/>
          </a:prstGeom>
        </p:spPr>
      </p:pic>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3906571"/>
            <a:ext cx="1927324" cy="2010758"/>
          </a:xfrm>
          <a:prstGeom prst="rect">
            <a:avLst/>
          </a:prstGeom>
        </p:spPr>
      </p:pic>
      <p:pic>
        <p:nvPicPr>
          <p:cNvPr id="14" name="Content Placeholder 6" descr="Screen Clipping"/>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rot="5400000">
            <a:off x="5906806" y="3349872"/>
            <a:ext cx="4857562" cy="866949"/>
          </a:xfrm>
          <a:prstGeom prst="rect">
            <a:avLst/>
          </a:prstGeom>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101" y="4007536"/>
            <a:ext cx="2285984" cy="1599140"/>
          </a:xfrm>
          <a:prstGeom prst="rect">
            <a:avLst/>
          </a:prstGeom>
        </p:spPr>
      </p:pic>
      <p:pic>
        <p:nvPicPr>
          <p:cNvPr id="12" name="Picture 1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862" y="3906570"/>
            <a:ext cx="1634481" cy="1808429"/>
          </a:xfrm>
          <a:prstGeom prst="rect">
            <a:avLst/>
          </a:prstGeom>
        </p:spPr>
      </p:pic>
    </p:spTree>
    <p:extLst>
      <p:ext uri="{BB962C8B-B14F-4D97-AF65-F5344CB8AC3E}">
        <p14:creationId xmlns:p14="http://schemas.microsoft.com/office/powerpoint/2010/main" val="303066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375647" y="228600"/>
            <a:ext cx="7793038" cy="1462088"/>
          </a:xfrm>
        </p:spPr>
        <p:txBody>
          <a:bodyPr>
            <a:normAutofit/>
          </a:bodyPr>
          <a:lstStyle/>
          <a:p>
            <a:r>
              <a:rPr lang="en-US" altLang="en-US" sz="2700" b="1" dirty="0" smtClean="0"/>
              <a:t>ELECTRONIC CIRCUIT ASSEMBLY</a:t>
            </a:r>
            <a:r>
              <a:rPr lang="en-US" altLang="en-US" b="1" dirty="0" smtClean="0"/>
              <a:t/>
            </a:r>
            <a:br>
              <a:rPr lang="en-US" altLang="en-US" b="1" dirty="0" smtClean="0"/>
            </a:br>
            <a:endParaRPr lang="en-US" altLang="en-US" dirty="0" smtClean="0"/>
          </a:p>
        </p:txBody>
      </p:sp>
      <p:sp>
        <p:nvSpPr>
          <p:cNvPr id="3" name="Content Placeholder 2"/>
          <p:cNvSpPr>
            <a:spLocks noGrp="1"/>
          </p:cNvSpPr>
          <p:nvPr>
            <p:ph idx="1"/>
          </p:nvPr>
        </p:nvSpPr>
        <p:spPr>
          <a:xfrm>
            <a:off x="685800" y="1371601"/>
            <a:ext cx="7981122" cy="3886200"/>
          </a:xfrm>
        </p:spPr>
        <p:txBody>
          <a:bodyPr/>
          <a:lstStyle/>
          <a:p>
            <a:pPr marL="0" indent="0" fontAlgn="auto">
              <a:spcAft>
                <a:spcPts val="0"/>
              </a:spcAft>
              <a:buNone/>
              <a:defRPr/>
            </a:pPr>
            <a:r>
              <a:rPr lang="en-US" sz="2400" b="1" dirty="0" smtClean="0"/>
              <a:t>Objectives:</a:t>
            </a:r>
          </a:p>
          <a:p>
            <a:pPr marL="0" indent="0" fontAlgn="auto">
              <a:spcAft>
                <a:spcPts val="0"/>
              </a:spcAft>
              <a:buNone/>
              <a:defRPr/>
            </a:pPr>
            <a:endParaRPr lang="en-US" sz="2400" b="1" dirty="0"/>
          </a:p>
          <a:p>
            <a:pPr marL="0" indent="0" fontAlgn="auto">
              <a:spcAft>
                <a:spcPts val="0"/>
              </a:spcAft>
              <a:buNone/>
              <a:defRPr/>
            </a:pPr>
            <a:r>
              <a:rPr lang="en-IN" sz="2400" dirty="0"/>
              <a:t>1. To familiarize with the discrete electronic components and solderless breadboard.</a:t>
            </a:r>
          </a:p>
          <a:p>
            <a:pPr marL="0" indent="0" fontAlgn="auto">
              <a:spcAft>
                <a:spcPts val="0"/>
              </a:spcAft>
              <a:buNone/>
              <a:defRPr/>
            </a:pPr>
            <a:r>
              <a:rPr lang="en-IN" sz="2400" dirty="0"/>
              <a:t>2. To familiarize with the Digital </a:t>
            </a:r>
            <a:r>
              <a:rPr lang="en-IN" sz="2400" dirty="0" err="1"/>
              <a:t>Multimeter</a:t>
            </a:r>
            <a:r>
              <a:rPr lang="en-IN" sz="2400" dirty="0"/>
              <a:t>.</a:t>
            </a:r>
          </a:p>
          <a:p>
            <a:pPr marL="0" indent="0" fontAlgn="auto">
              <a:spcAft>
                <a:spcPts val="0"/>
              </a:spcAft>
              <a:buNone/>
              <a:defRPr/>
            </a:pPr>
            <a:r>
              <a:rPr lang="en-IN" sz="2400" dirty="0"/>
              <a:t>3. To test the electronic components</a:t>
            </a:r>
            <a:r>
              <a:rPr lang="en-IN" sz="2400" dirty="0" smtClean="0"/>
              <a:t>.</a:t>
            </a:r>
          </a:p>
          <a:p>
            <a:pPr marL="0" indent="0">
              <a:buNone/>
            </a:pPr>
            <a:r>
              <a:rPr lang="en-IN" altLang="en-US" sz="2400" dirty="0"/>
              <a:t>4</a:t>
            </a:r>
            <a:r>
              <a:rPr lang="en-IN" altLang="en-US" sz="2400" dirty="0" smtClean="0"/>
              <a:t>. To familiarize with the tools used for soldering.</a:t>
            </a:r>
          </a:p>
          <a:p>
            <a:pPr marL="0" indent="0">
              <a:buNone/>
            </a:pPr>
            <a:r>
              <a:rPr lang="en-IN" altLang="en-US" sz="2400" dirty="0"/>
              <a:t>5</a:t>
            </a:r>
            <a:r>
              <a:rPr lang="en-IN" altLang="en-US" sz="2400" dirty="0" smtClean="0"/>
              <a:t>. To build a simple +5V DC power supply circuit.</a:t>
            </a:r>
          </a:p>
          <a:p>
            <a:pPr marL="0" indent="0" fontAlgn="auto">
              <a:spcAft>
                <a:spcPts val="0"/>
              </a:spcAft>
              <a:buNone/>
              <a:defRPr/>
            </a:pPr>
            <a:endParaRPr lang="en-IN" sz="2400" dirty="0"/>
          </a:p>
          <a:p>
            <a:pPr marL="0" indent="0" fontAlgn="auto">
              <a:spcAft>
                <a:spcPts val="0"/>
              </a:spcAft>
              <a:buNone/>
              <a:defRPr/>
            </a:pPr>
            <a:endParaRPr lang="en-US" sz="2400"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E1FC6806-1DB2-45E8-9241-0FD4432E37BD}" type="slidenum">
              <a:rPr lang="en-US" altLang="en-US"/>
              <a:pPr>
                <a:defRPr/>
              </a:pPr>
              <a:t>3</a:t>
            </a:fld>
            <a:endParaRPr lang="en-US" altLang="en-US"/>
          </a:p>
        </p:txBody>
      </p:sp>
    </p:spTree>
    <p:extLst>
      <p:ext uri="{BB962C8B-B14F-4D97-AF65-F5344CB8AC3E}">
        <p14:creationId xmlns:p14="http://schemas.microsoft.com/office/powerpoint/2010/main" val="354032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Soldering and </a:t>
            </a:r>
            <a:r>
              <a:rPr lang="en-US" dirty="0" err="1" smtClean="0"/>
              <a:t>Desoldering</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778" y="1201368"/>
            <a:ext cx="3750755" cy="2387342"/>
          </a:xfrm>
        </p:spPr>
      </p:pic>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30</a:t>
            </a:fld>
            <a:endParaRPr lang="en-IN"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82" y="1319810"/>
            <a:ext cx="3406552" cy="2287612"/>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79" y="4089506"/>
            <a:ext cx="3160021" cy="2119433"/>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179" y="3942334"/>
            <a:ext cx="3295855" cy="2182539"/>
          </a:xfrm>
          <a:prstGeom prst="rect">
            <a:avLst/>
          </a:prstGeom>
        </p:spPr>
      </p:pic>
    </p:spTree>
    <p:extLst>
      <p:ext uri="{BB962C8B-B14F-4D97-AF65-F5344CB8AC3E}">
        <p14:creationId xmlns:p14="http://schemas.microsoft.com/office/powerpoint/2010/main" val="1912205901"/>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endParaRPr lang="en-US" altLang="en-US" smtClean="0"/>
          </a:p>
        </p:txBody>
      </p:sp>
      <p:sp>
        <p:nvSpPr>
          <p:cNvPr id="3" name="Content Placeholder 2"/>
          <p:cNvSpPr>
            <a:spLocks noGrp="1"/>
          </p:cNvSpPr>
          <p:nvPr>
            <p:ph idx="1"/>
          </p:nvPr>
        </p:nvSpPr>
        <p:spPr>
          <a:xfrm>
            <a:off x="838200" y="1328899"/>
            <a:ext cx="7772400" cy="4614701"/>
          </a:xfrm>
        </p:spPr>
        <p:txBody>
          <a:bodyPr>
            <a:normAutofit fontScale="92500" lnSpcReduction="10000"/>
          </a:bodyPr>
          <a:lstStyle/>
          <a:p>
            <a:pPr fontAlgn="auto">
              <a:spcAft>
                <a:spcPts val="0"/>
              </a:spcAft>
              <a:defRPr/>
            </a:pPr>
            <a:r>
              <a:rPr lang="en-US" b="1" dirty="0" smtClean="0"/>
              <a:t>Precautions: </a:t>
            </a:r>
            <a:r>
              <a:rPr lang="en-US" b="1" i="1" dirty="0" smtClean="0"/>
              <a:t>General:</a:t>
            </a:r>
          </a:p>
          <a:p>
            <a:pPr marL="0" indent="0" fontAlgn="auto">
              <a:spcAft>
                <a:spcPts val="0"/>
              </a:spcAft>
              <a:buFont typeface="Arial" panose="020B0604020202020204" pitchFamily="34" charset="0"/>
              <a:buNone/>
              <a:defRPr/>
            </a:pPr>
            <a:r>
              <a:rPr lang="en-IN" dirty="0" smtClean="0"/>
              <a:t>1. Check all the components as per parts’ list and confirm that no part is missing.</a:t>
            </a:r>
          </a:p>
          <a:p>
            <a:pPr marL="0" indent="0" fontAlgn="auto">
              <a:spcAft>
                <a:spcPts val="0"/>
              </a:spcAft>
              <a:buFont typeface="Arial" panose="020B0604020202020204" pitchFamily="34" charset="0"/>
              <a:buNone/>
              <a:defRPr/>
            </a:pPr>
            <a:r>
              <a:rPr lang="en-IN" i="1" dirty="0" smtClean="0"/>
              <a:t>2. Test the components individually.</a:t>
            </a:r>
          </a:p>
          <a:p>
            <a:pPr marL="0" indent="0" fontAlgn="auto">
              <a:spcAft>
                <a:spcPts val="0"/>
              </a:spcAft>
              <a:buFont typeface="Arial" panose="020B0604020202020204" pitchFamily="34" charset="0"/>
              <a:buNone/>
              <a:defRPr/>
            </a:pPr>
            <a:r>
              <a:rPr lang="en-IN" dirty="0" smtClean="0"/>
              <a:t>3. Identify anode and cathode of rectifier diodes and LED; before soldering.</a:t>
            </a:r>
          </a:p>
          <a:p>
            <a:pPr marL="0" indent="0" fontAlgn="auto">
              <a:spcAft>
                <a:spcPts val="0"/>
              </a:spcAft>
              <a:buFont typeface="Arial" panose="020B0604020202020204" pitchFamily="34" charset="0"/>
              <a:buNone/>
              <a:defRPr/>
            </a:pPr>
            <a:r>
              <a:rPr lang="en-IN" dirty="0" smtClean="0"/>
              <a:t>4. Pay attention to the polarity of the electrolytic capacitor.</a:t>
            </a:r>
          </a:p>
          <a:p>
            <a:pPr marL="0" indent="0" fontAlgn="auto">
              <a:spcAft>
                <a:spcPts val="0"/>
              </a:spcAft>
              <a:buFont typeface="Arial" panose="020B0604020202020204" pitchFamily="34" charset="0"/>
              <a:buNone/>
              <a:defRPr/>
            </a:pPr>
            <a:r>
              <a:rPr lang="en-IN" dirty="0" smtClean="0"/>
              <a:t>5. Identify the legs of the voltage regulator IC.</a:t>
            </a:r>
          </a:p>
          <a:p>
            <a:pPr marL="0" indent="0" fontAlgn="auto">
              <a:spcAft>
                <a:spcPts val="0"/>
              </a:spcAft>
              <a:buFont typeface="Arial" panose="020B0604020202020204" pitchFamily="34" charset="0"/>
              <a:buNone/>
              <a:defRPr/>
            </a:pPr>
            <a:r>
              <a:rPr lang="en-IN" dirty="0" smtClean="0"/>
              <a:t>6. Ensure that the power switch is in OFF position before plugging in the power cord on the transformer primary side (230V AC side).</a:t>
            </a:r>
          </a:p>
          <a:p>
            <a:pPr marL="0" indent="0" fontAlgn="auto">
              <a:spcAft>
                <a:spcPts val="0"/>
              </a:spcAft>
              <a:buFont typeface="Arial" panose="020B0604020202020204" pitchFamily="34" charset="0"/>
              <a:buNone/>
              <a:defRPr/>
            </a:pPr>
            <a:r>
              <a:rPr lang="en-IN" dirty="0" smtClean="0"/>
              <a:t>7. If you find any faulty condition, it is not wise to leave the power on for a long time. The components may burn out.</a:t>
            </a:r>
            <a:endParaRPr lang="en-US"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AC2AFB44-4DC3-4B63-AB2C-2F9919BC7559}" type="slidenum">
              <a:rPr lang="en-US" altLang="en-US"/>
              <a:pPr>
                <a:defRPr/>
              </a:pPr>
              <a:t>31</a:t>
            </a:fld>
            <a:endParaRPr lang="en-US" altLang="en-US"/>
          </a:p>
        </p:txBody>
      </p:sp>
    </p:spTree>
    <p:extLst>
      <p:ext uri="{BB962C8B-B14F-4D97-AF65-F5344CB8AC3E}">
        <p14:creationId xmlns:p14="http://schemas.microsoft.com/office/powerpoint/2010/main" val="304038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endParaRPr lang="en-US" altLang="en-US" smtClean="0"/>
          </a:p>
        </p:txBody>
      </p:sp>
      <p:sp>
        <p:nvSpPr>
          <p:cNvPr id="51203" name="Content Placeholder 2"/>
          <p:cNvSpPr>
            <a:spLocks noGrp="1"/>
          </p:cNvSpPr>
          <p:nvPr>
            <p:ph idx="1"/>
          </p:nvPr>
        </p:nvSpPr>
        <p:spPr bwMode="auto">
          <a:xfrm>
            <a:off x="685800" y="1328899"/>
            <a:ext cx="7924800" cy="4859865"/>
          </a:xfrm>
        </p:spPr>
        <p:txBody>
          <a:bodyPr wrap="square" numCol="1" anchor="t" anchorCtr="0" compatLnSpc="1">
            <a:prstTxWarp prst="textNoShape">
              <a:avLst/>
            </a:prstTxWarp>
            <a:normAutofit fontScale="92500"/>
          </a:bodyPr>
          <a:lstStyle/>
          <a:p>
            <a:r>
              <a:rPr lang="en-US" altLang="en-US" b="1" i="1" dirty="0" smtClean="0"/>
              <a:t>Testing the circuit:</a:t>
            </a:r>
          </a:p>
          <a:p>
            <a:r>
              <a:rPr lang="en-IN" altLang="en-US" dirty="0" smtClean="0"/>
              <a:t>1. Plug in the power cord on the primary side of the transformer to the AC power</a:t>
            </a:r>
          </a:p>
          <a:p>
            <a:r>
              <a:rPr lang="en-IN" altLang="en-US" dirty="0" smtClean="0"/>
              <a:t>socket on the experimental table.</a:t>
            </a:r>
          </a:p>
          <a:p>
            <a:r>
              <a:rPr lang="en-IN" altLang="en-US" dirty="0" smtClean="0"/>
              <a:t>2. Switch on the AC supply to the circuit.</a:t>
            </a:r>
          </a:p>
          <a:p>
            <a:r>
              <a:rPr lang="en-IN" altLang="en-US" dirty="0" smtClean="0"/>
              <a:t>3. Observe the LED glow continuously.</a:t>
            </a:r>
          </a:p>
          <a:p>
            <a:r>
              <a:rPr lang="en-IN" altLang="en-US" dirty="0" smtClean="0"/>
              <a:t>4. Measure the output DC voltage of the circuit using the DMM.</a:t>
            </a:r>
          </a:p>
          <a:p>
            <a:r>
              <a:rPr lang="en-IN" altLang="en-US" dirty="0" smtClean="0"/>
              <a:t>5. Press ‘DC/AC’ button on the DMM to set it to measure AC voltage. Measure the</a:t>
            </a:r>
          </a:p>
          <a:p>
            <a:r>
              <a:rPr lang="en-IN" altLang="en-US" dirty="0" smtClean="0"/>
              <a:t>input AC voltage to the diode bridge at connector-1 [CON1].</a:t>
            </a:r>
          </a:p>
          <a:p>
            <a:r>
              <a:rPr lang="en-IN" altLang="en-US" dirty="0" smtClean="0"/>
              <a:t>6. Switch OFF the AC supply.</a:t>
            </a:r>
            <a:endParaRPr lang="en-US" altLang="en-US"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550A7B05-2F9C-4C3A-A678-65454D37DF22}" type="slidenum">
              <a:rPr lang="en-US" altLang="en-US"/>
              <a:pPr>
                <a:defRPr/>
              </a:pPr>
              <a:t>32</a:t>
            </a:fld>
            <a:endParaRPr lang="en-US" altLang="en-US"/>
          </a:p>
        </p:txBody>
      </p:sp>
    </p:spTree>
    <p:extLst>
      <p:ext uri="{BB962C8B-B14F-4D97-AF65-F5344CB8AC3E}">
        <p14:creationId xmlns:p14="http://schemas.microsoft.com/office/powerpoint/2010/main" val="169204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50887036"/>
              </p:ext>
            </p:extLst>
          </p:nvPr>
        </p:nvGraphicFramePr>
        <p:xfrm>
          <a:off x="865562" y="2819400"/>
          <a:ext cx="7543801" cy="1904999"/>
        </p:xfrm>
        <a:graphic>
          <a:graphicData uri="http://schemas.openxmlformats.org/drawingml/2006/table">
            <a:tbl>
              <a:tblPr firstRow="1" firstCol="1" bandRow="1">
                <a:tableStyleId>{5DA37D80-6434-44D0-A028-1B22A696006F}</a:tableStyleId>
              </a:tblPr>
              <a:tblGrid>
                <a:gridCol w="2683072">
                  <a:extLst>
                    <a:ext uri="{9D8B030D-6E8A-4147-A177-3AD203B41FA5}">
                      <a16:colId xmlns:a16="http://schemas.microsoft.com/office/drawing/2014/main" val="20000"/>
                    </a:ext>
                  </a:extLst>
                </a:gridCol>
                <a:gridCol w="2333649">
                  <a:extLst>
                    <a:ext uri="{9D8B030D-6E8A-4147-A177-3AD203B41FA5}">
                      <a16:colId xmlns:a16="http://schemas.microsoft.com/office/drawing/2014/main" val="20001"/>
                    </a:ext>
                  </a:extLst>
                </a:gridCol>
                <a:gridCol w="2527080">
                  <a:extLst>
                    <a:ext uri="{9D8B030D-6E8A-4147-A177-3AD203B41FA5}">
                      <a16:colId xmlns:a16="http://schemas.microsoft.com/office/drawing/2014/main" val="20002"/>
                    </a:ext>
                  </a:extLst>
                </a:gridCol>
              </a:tblGrid>
              <a:tr h="1065320">
                <a:tc>
                  <a:txBody>
                    <a:bodyPr/>
                    <a:lstStyle/>
                    <a:p>
                      <a:pPr marL="0" marR="0" algn="ctr">
                        <a:spcBef>
                          <a:spcPts val="0"/>
                        </a:spcBef>
                        <a:spcAft>
                          <a:spcPts val="0"/>
                        </a:spcAft>
                      </a:pPr>
                      <a:r>
                        <a:rPr lang="en-US" sz="1200" dirty="0" smtClean="0">
                          <a:effectLst/>
                        </a:rPr>
                        <a:t>Input </a:t>
                      </a:r>
                      <a:r>
                        <a:rPr lang="en-US" sz="1200" dirty="0">
                          <a:effectLst/>
                        </a:rPr>
                        <a:t>RMS AC Voltage to</a:t>
                      </a:r>
                    </a:p>
                    <a:p>
                      <a:pPr marL="0" marR="0" algn="ctr">
                        <a:spcBef>
                          <a:spcPts val="0"/>
                        </a:spcBef>
                        <a:spcAft>
                          <a:spcPts val="0"/>
                        </a:spcAft>
                      </a:pPr>
                      <a:r>
                        <a:rPr lang="en-US" sz="1200" dirty="0">
                          <a:effectLst/>
                        </a:rPr>
                        <a:t>the diode bridge (V)</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Input DC voltage to</a:t>
                      </a:r>
                    </a:p>
                    <a:p>
                      <a:pPr marL="0" marR="0" algn="ctr">
                        <a:spcBef>
                          <a:spcPts val="0"/>
                        </a:spcBef>
                        <a:spcAft>
                          <a:spcPts val="0"/>
                        </a:spcAft>
                      </a:pPr>
                      <a:r>
                        <a:rPr lang="en-US" sz="1200">
                          <a:effectLst/>
                        </a:rPr>
                        <a:t>the 7805 IC (V)</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Output DC Voltage</a:t>
                      </a:r>
                    </a:p>
                    <a:p>
                      <a:pPr marL="0" marR="0" algn="ctr">
                        <a:spcBef>
                          <a:spcPts val="0"/>
                        </a:spcBef>
                        <a:spcAft>
                          <a:spcPts val="0"/>
                        </a:spcAft>
                      </a:pPr>
                      <a:r>
                        <a:rPr lang="en-US" sz="1200">
                          <a:effectLst/>
                        </a:rPr>
                        <a:t>(V)</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39679">
                <a:tc>
                  <a:txBody>
                    <a:bodyPr/>
                    <a:lstStyle/>
                    <a:p>
                      <a:pPr marL="0" marR="0">
                        <a:lnSpc>
                          <a:spcPct val="115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33</a:t>
            </a:fld>
            <a:endParaRPr lang="en-IN" dirty="0"/>
          </a:p>
        </p:txBody>
      </p:sp>
      <p:sp>
        <p:nvSpPr>
          <p:cNvPr id="8" name="Rectangle 7"/>
          <p:cNvSpPr/>
          <p:nvPr/>
        </p:nvSpPr>
        <p:spPr>
          <a:xfrm>
            <a:off x="685800" y="1828800"/>
            <a:ext cx="1569660"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Observations:</a:t>
            </a:r>
            <a:endParaRPr lang="en-US" dirty="0"/>
          </a:p>
        </p:txBody>
      </p:sp>
    </p:spTree>
    <p:extLst>
      <p:ext uri="{BB962C8B-B14F-4D97-AF65-F5344CB8AC3E}">
        <p14:creationId xmlns:p14="http://schemas.microsoft.com/office/powerpoint/2010/main" val="2221834458"/>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305800" cy="1450757"/>
          </a:xfrm>
        </p:spPr>
        <p:txBody>
          <a:bodyPr/>
          <a:lstStyle/>
          <a:p>
            <a:r>
              <a:rPr lang="en-US" dirty="0" smtClean="0"/>
              <a:t>               Thank </a:t>
            </a:r>
            <a:r>
              <a:rPr lang="en-US" dirty="0" smtClean="0"/>
              <a:t>You</a:t>
            </a:r>
            <a:endParaRPr lang="en-US" dirty="0"/>
          </a:p>
        </p:txBody>
      </p:sp>
      <p:sp>
        <p:nvSpPr>
          <p:cNvPr id="4" name="Date Placeholder 3"/>
          <p:cNvSpPr>
            <a:spLocks noGrp="1"/>
          </p:cNvSpPr>
          <p:nvPr>
            <p:ph type="dt" sz="half" idx="10"/>
          </p:nvPr>
        </p:nvSpPr>
        <p:spPr/>
        <p:txBody>
          <a:bodyPr/>
          <a:lstStyle/>
          <a:p>
            <a:fld id="{018C699D-308E-447C-8A5C-80CC114E7499}" type="datetime2">
              <a:rPr lang="en-US" smtClean="0"/>
              <a:t>Monday, May 24, 2021</a:t>
            </a:fld>
            <a:endParaRPr lang="en-US" dirty="0"/>
          </a:p>
        </p:txBody>
      </p:sp>
      <p:sp>
        <p:nvSpPr>
          <p:cNvPr id="5" name="Footer Placeholder 4"/>
          <p:cNvSpPr>
            <a:spLocks noGrp="1"/>
          </p:cNvSpPr>
          <p:nvPr>
            <p:ph type="ftr" sz="quarter" idx="11"/>
          </p:nvPr>
        </p:nvSpPr>
        <p:spPr/>
        <p:txBody>
          <a:bodyPr/>
          <a:lstStyle/>
          <a:p>
            <a:r>
              <a:rPr lang="en-IN" smtClean="0"/>
              <a:t>Dept. of Electrical &amp; Electronics Engg., MIT - Manipal</a:t>
            </a:r>
            <a:endParaRPr lang="en-IN" dirty="0"/>
          </a:p>
        </p:txBody>
      </p:sp>
      <p:sp>
        <p:nvSpPr>
          <p:cNvPr id="6" name="Slide Number Placeholder 5"/>
          <p:cNvSpPr>
            <a:spLocks noGrp="1"/>
          </p:cNvSpPr>
          <p:nvPr>
            <p:ph type="sldNum" sz="quarter" idx="12"/>
          </p:nvPr>
        </p:nvSpPr>
        <p:spPr/>
        <p:txBody>
          <a:bodyPr/>
          <a:lstStyle/>
          <a:p>
            <a:fld id="{BD266BE7-899D-4075-917F-DBDE33B6B692}" type="slidenum">
              <a:rPr lang="en-IN" smtClean="0"/>
              <a:pPr/>
              <a:t>34</a:t>
            </a:fld>
            <a:endParaRPr lang="en-IN" dirty="0"/>
          </a:p>
        </p:txBody>
      </p:sp>
    </p:spTree>
    <p:extLst>
      <p:ext uri="{BB962C8B-B14F-4D97-AF65-F5344CB8AC3E}">
        <p14:creationId xmlns:p14="http://schemas.microsoft.com/office/powerpoint/2010/main" val="43552810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914400" y="152400"/>
            <a:ext cx="7793037" cy="1462088"/>
          </a:xfrm>
        </p:spPr>
        <p:txBody>
          <a:bodyPr>
            <a:normAutofit/>
          </a:bodyPr>
          <a:lstStyle/>
          <a:p>
            <a:r>
              <a:rPr lang="en-US" altLang="en-US" sz="3100" b="1" dirty="0" smtClean="0"/>
              <a:t>Components -Familiarization</a:t>
            </a:r>
            <a:r>
              <a:rPr lang="en-US" altLang="en-US" b="1" dirty="0" smtClean="0"/>
              <a:t>:</a:t>
            </a:r>
            <a:br>
              <a:rPr lang="en-US" altLang="en-US" b="1" dirty="0" smtClean="0"/>
            </a:br>
            <a:endParaRPr lang="en-US" altLang="en-US" dirty="0" smtClean="0"/>
          </a:p>
        </p:txBody>
      </p:sp>
      <p:sp>
        <p:nvSpPr>
          <p:cNvPr id="6147" name="Content Placeholder 2"/>
          <p:cNvSpPr>
            <a:spLocks noGrp="1"/>
          </p:cNvSpPr>
          <p:nvPr>
            <p:ph idx="1"/>
          </p:nvPr>
        </p:nvSpPr>
        <p:spPr bwMode="auto">
          <a:xfrm>
            <a:off x="1295400" y="1328899"/>
            <a:ext cx="6477000" cy="4859865"/>
          </a:xfrm>
        </p:spPr>
        <p:txBody>
          <a:bodyPr wrap="square" numCol="1" anchor="t" anchorCtr="0" compatLnSpc="1">
            <a:prstTxWarp prst="textNoShape">
              <a:avLst/>
            </a:prstTxWarp>
          </a:bodyPr>
          <a:lstStyle/>
          <a:p>
            <a:pPr>
              <a:buFont typeface="Wingdings" panose="05000000000000000000" pitchFamily="2" charset="2"/>
              <a:buChar char="q"/>
            </a:pPr>
            <a:r>
              <a:rPr lang="en-US" altLang="en-US" dirty="0" smtClean="0"/>
              <a:t>Resistors, </a:t>
            </a:r>
          </a:p>
          <a:p>
            <a:pPr>
              <a:buFont typeface="Wingdings" panose="05000000000000000000" pitchFamily="2" charset="2"/>
              <a:buChar char="q"/>
            </a:pPr>
            <a:r>
              <a:rPr lang="en-US" altLang="en-US" dirty="0" smtClean="0"/>
              <a:t>Potentiometers, </a:t>
            </a:r>
          </a:p>
          <a:p>
            <a:pPr>
              <a:buFont typeface="Wingdings" panose="05000000000000000000" pitchFamily="2" charset="2"/>
              <a:buChar char="q"/>
            </a:pPr>
            <a:r>
              <a:rPr lang="en-US" altLang="en-US" dirty="0" smtClean="0"/>
              <a:t>Light Dependent Resistor (LDR), </a:t>
            </a:r>
          </a:p>
          <a:p>
            <a:pPr>
              <a:buFont typeface="Wingdings" panose="05000000000000000000" pitchFamily="2" charset="2"/>
              <a:buChar char="q"/>
            </a:pPr>
            <a:r>
              <a:rPr lang="en-US" altLang="en-US" dirty="0" smtClean="0"/>
              <a:t>Rectifier diodes, </a:t>
            </a:r>
            <a:r>
              <a:rPr lang="en-US" altLang="en-US" dirty="0" err="1" smtClean="0"/>
              <a:t>Zener</a:t>
            </a:r>
            <a:r>
              <a:rPr lang="en-US" altLang="en-US" dirty="0" smtClean="0"/>
              <a:t> </a:t>
            </a:r>
            <a:r>
              <a:rPr lang="en-IN" altLang="en-US" dirty="0" smtClean="0"/>
              <a:t>diodes, LED, </a:t>
            </a:r>
          </a:p>
          <a:p>
            <a:pPr>
              <a:buFont typeface="Wingdings" panose="05000000000000000000" pitchFamily="2" charset="2"/>
              <a:buChar char="q"/>
            </a:pPr>
            <a:r>
              <a:rPr lang="en-IN" altLang="en-US" dirty="0" smtClean="0"/>
              <a:t>Transistors, </a:t>
            </a:r>
          </a:p>
          <a:p>
            <a:pPr>
              <a:buFont typeface="Wingdings" panose="05000000000000000000" pitchFamily="2" charset="2"/>
              <a:buChar char="q"/>
            </a:pPr>
            <a:r>
              <a:rPr lang="en-IN" altLang="en-US" dirty="0" smtClean="0"/>
              <a:t>Capacitors, </a:t>
            </a:r>
          </a:p>
          <a:p>
            <a:pPr>
              <a:buFont typeface="Wingdings" panose="05000000000000000000" pitchFamily="2" charset="2"/>
              <a:buChar char="q"/>
            </a:pPr>
            <a:r>
              <a:rPr lang="en-IN" altLang="en-US" dirty="0" smtClean="0"/>
              <a:t>Integrated Circuits (ICs), </a:t>
            </a:r>
          </a:p>
          <a:p>
            <a:pPr>
              <a:buFont typeface="Wingdings" panose="05000000000000000000" pitchFamily="2" charset="2"/>
              <a:buChar char="q"/>
            </a:pPr>
            <a:r>
              <a:rPr lang="en-IN" altLang="en-US" dirty="0" smtClean="0"/>
              <a:t>Solderless breadboard,</a:t>
            </a:r>
          </a:p>
          <a:p>
            <a:pPr>
              <a:buFont typeface="Wingdings" panose="05000000000000000000" pitchFamily="2" charset="2"/>
              <a:buChar char="q"/>
            </a:pPr>
            <a:r>
              <a:rPr lang="en-IN" altLang="en-US" dirty="0" smtClean="0"/>
              <a:t>General purpose PCB</a:t>
            </a:r>
            <a:endParaRPr lang="en-US" altLang="en-US" b="1"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BD5C5107-5A3E-4C4A-AB31-8C68280B4513}" type="slidenum">
              <a:rPr lang="en-US" altLang="en-US"/>
              <a:pPr>
                <a:defRPr/>
              </a:pPr>
              <a:t>4</a:t>
            </a:fld>
            <a:endParaRPr lang="en-US" altLang="en-US"/>
          </a:p>
        </p:txBody>
      </p:sp>
    </p:spTree>
    <p:extLst>
      <p:ext uri="{BB962C8B-B14F-4D97-AF65-F5344CB8AC3E}">
        <p14:creationId xmlns:p14="http://schemas.microsoft.com/office/powerpoint/2010/main" val="1508861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t>Resistors</a:t>
            </a:r>
          </a:p>
        </p:txBody>
      </p:sp>
      <p:pic>
        <p:nvPicPr>
          <p:cNvPr id="7171" name="Picture 4" descr="Carbon_Film_Resisto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06988" y="189066"/>
            <a:ext cx="2293688" cy="2293688"/>
          </a:xfrm>
          <a:noFill/>
          <a:extLst>
            <a:ext uri="{909E8E84-426E-40DD-AFC4-6F175D3DCCD1}">
              <a14:hiddenFill xmlns:a14="http://schemas.microsoft.com/office/drawing/2010/main">
                <a:solidFill>
                  <a:srgbClr val="FFFFFF"/>
                </a:solidFill>
              </a14:hiddenFill>
            </a:ext>
          </a:extLst>
        </p:spPr>
      </p:pic>
      <p:sp>
        <p:nvSpPr>
          <p:cNvPr id="717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3ACBBE5-01D7-46BB-BF61-80AAA5F27844}" type="datetime5">
              <a:rPr lang="en-US" altLang="en-US" sz="1400"/>
              <a:pPr/>
              <a:t>24-May-21</a:t>
            </a:fld>
            <a:endParaRPr lang="en-US" altLang="en-US" sz="1400"/>
          </a:p>
        </p:txBody>
      </p:sp>
      <p:sp>
        <p:nvSpPr>
          <p:cNvPr id="7173" name="Footer Placeholder 4"/>
          <p:cNvSpPr>
            <a:spLocks noGrp="1"/>
          </p:cNvSpPr>
          <p:nvPr>
            <p:ph type="ftr" sz="quarter" idx="11"/>
          </p:nvPr>
        </p:nvSpPr>
        <p:spPr bwMode="auto">
          <a:xfrm>
            <a:off x="2211388"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717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75FE5D0-7159-40A3-A62D-4E3766A06C24}" type="slidenum">
              <a:rPr lang="en-US" altLang="en-US" sz="1400"/>
              <a:pPr/>
              <a:t>5</a:t>
            </a:fld>
            <a:endParaRPr lang="en-US" altLang="en-US" sz="1400"/>
          </a:p>
        </p:txBody>
      </p:sp>
      <p:sp>
        <p:nvSpPr>
          <p:cNvPr id="7175" name="Text Box 5"/>
          <p:cNvSpPr txBox="1">
            <a:spLocks noChangeArrowheads="1"/>
          </p:cNvSpPr>
          <p:nvPr/>
        </p:nvSpPr>
        <p:spPr bwMode="auto">
          <a:xfrm>
            <a:off x="246063" y="1312862"/>
            <a:ext cx="27654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t>Types:</a:t>
            </a:r>
          </a:p>
          <a:p>
            <a:endParaRPr lang="en-US" altLang="en-US" sz="1800" dirty="0"/>
          </a:p>
          <a:p>
            <a:pPr lvl="1">
              <a:buFontTx/>
              <a:buChar char="•"/>
            </a:pPr>
            <a:r>
              <a:rPr lang="en-US" altLang="en-US" sz="1800" dirty="0"/>
              <a:t>Carbon resistor</a:t>
            </a:r>
          </a:p>
          <a:p>
            <a:pPr lvl="1">
              <a:buFontTx/>
              <a:buChar char="•"/>
            </a:pPr>
            <a:r>
              <a:rPr lang="en-US" altLang="en-US" sz="1800" dirty="0"/>
              <a:t>Wire wound resistor</a:t>
            </a:r>
          </a:p>
          <a:p>
            <a:pPr lvl="1">
              <a:buFontTx/>
              <a:buChar char="•"/>
            </a:pPr>
            <a:r>
              <a:rPr lang="en-US" altLang="en-US" sz="1800" dirty="0"/>
              <a:t>variable resistor</a:t>
            </a:r>
          </a:p>
          <a:p>
            <a:pPr lvl="1">
              <a:buFontTx/>
              <a:buChar char="•"/>
            </a:pPr>
            <a:endParaRPr lang="en-US" altLang="en-US" sz="1800" dirty="0"/>
          </a:p>
          <a:p>
            <a:pPr lvl="1">
              <a:buFontTx/>
              <a:buChar char="•"/>
            </a:pPr>
            <a:endParaRPr lang="en-US" altLang="en-US" sz="1800" dirty="0"/>
          </a:p>
        </p:txBody>
      </p:sp>
      <p:pic>
        <p:nvPicPr>
          <p:cNvPr id="7176" name="Picture 1"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6050" y="89440"/>
            <a:ext cx="20002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2"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044" y="4152389"/>
            <a:ext cx="185737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3" descr="Screen Clippi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2588" y="4510240"/>
            <a:ext cx="17335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3" descr="Screen Clippi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04238" y="2242090"/>
            <a:ext cx="20383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Screen Clippi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4641" y="4223032"/>
            <a:ext cx="1990725"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Clippi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0128" y="3995227"/>
            <a:ext cx="2662694" cy="2329373"/>
          </a:xfrm>
          <a:prstGeom prst="rect">
            <a:avLst/>
          </a:prstGeom>
        </p:spPr>
      </p:pic>
    </p:spTree>
    <p:extLst>
      <p:ext uri="{BB962C8B-B14F-4D97-AF65-F5344CB8AC3E}">
        <p14:creationId xmlns:p14="http://schemas.microsoft.com/office/powerpoint/2010/main" val="419840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t>Colour code</a:t>
            </a:r>
          </a:p>
        </p:txBody>
      </p:sp>
      <p:sp>
        <p:nvSpPr>
          <p:cNvPr id="922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00ABA98-898F-470F-A597-52678C19493A}" type="datetime5">
              <a:rPr lang="en-US" altLang="en-US" sz="1400"/>
              <a:pPr/>
              <a:t>24-May-21</a:t>
            </a:fld>
            <a:endParaRPr lang="en-US" altLang="en-US" sz="1400"/>
          </a:p>
        </p:txBody>
      </p:sp>
      <p:sp>
        <p:nvSpPr>
          <p:cNvPr id="92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92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D42C6C5-8EDF-40F9-81F4-2A2BC0C12B8C}" type="slidenum">
              <a:rPr lang="en-US" altLang="en-US" sz="1400"/>
              <a:pPr/>
              <a:t>6</a:t>
            </a:fld>
            <a:endParaRPr lang="en-US" altLang="en-US" sz="1400"/>
          </a:p>
        </p:txBody>
      </p:sp>
      <p:pic>
        <p:nvPicPr>
          <p:cNvPr id="111620" name="Picture 4" descr="resistor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62068"/>
            <a:ext cx="3505200" cy="247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6" descr="Screen Clipping"/>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75511" y="1741187"/>
            <a:ext cx="2378075" cy="4114800"/>
          </a:xfrm>
        </p:spPr>
      </p:pic>
      <p:pic>
        <p:nvPicPr>
          <p:cNvPr id="9" name="Picture 7"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295400"/>
            <a:ext cx="2286000" cy="200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11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dissolve">
                                      <p:cBhvr>
                                        <p:cTn id="7"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t>Resistor……</a:t>
            </a:r>
          </a:p>
        </p:txBody>
      </p:sp>
      <p:sp>
        <p:nvSpPr>
          <p:cNvPr id="11267" name="Rectangle 4"/>
          <p:cNvSpPr>
            <a:spLocks noGrp="1" noChangeArrowheads="1"/>
          </p:cNvSpPr>
          <p:nvPr>
            <p:ph idx="1"/>
          </p:nvPr>
        </p:nvSpPr>
        <p:spPr bwMode="auto">
          <a:xfrm>
            <a:off x="685800" y="1828800"/>
            <a:ext cx="8229600" cy="4114800"/>
          </a:xfrm>
        </p:spPr>
        <p:txBody>
          <a:bodyPr wrap="square" numCol="1" anchor="t" anchorCtr="0" compatLnSpc="1">
            <a:prstTxWarp prst="textNoShape">
              <a:avLst/>
            </a:prstTxWarp>
          </a:bodyPr>
          <a:lstStyle/>
          <a:p>
            <a:pPr>
              <a:buClr>
                <a:schemeClr val="accent1"/>
              </a:buClr>
              <a:buFont typeface="Wingdings" panose="05000000000000000000" pitchFamily="2" charset="2"/>
              <a:buNone/>
            </a:pPr>
            <a:r>
              <a:rPr lang="en-US" altLang="en-US" sz="2800" smtClean="0">
                <a:solidFill>
                  <a:schemeClr val="hlink"/>
                </a:solidFill>
              </a:rPr>
              <a:t>Colourcode</a:t>
            </a:r>
            <a:r>
              <a:rPr lang="en-US" altLang="en-US" sz="2400" smtClean="0">
                <a:solidFill>
                  <a:schemeClr val="hlink"/>
                </a:solidFill>
              </a:rPr>
              <a:t>:</a:t>
            </a:r>
          </a:p>
          <a:p>
            <a:pPr>
              <a:buClr>
                <a:schemeClr val="accent1"/>
              </a:buClr>
              <a:buFont typeface="Wingdings" panose="05000000000000000000" pitchFamily="2" charset="2"/>
              <a:buNone/>
            </a:pPr>
            <a:r>
              <a:rPr lang="en-US" altLang="en-US" sz="2400" smtClean="0">
                <a:solidFill>
                  <a:schemeClr val="hlink"/>
                </a:solidFill>
              </a:rPr>
              <a:t> </a:t>
            </a:r>
            <a:r>
              <a:rPr lang="en-US" altLang="en-US" sz="2400" smtClean="0">
                <a:solidFill>
                  <a:srgbClr val="660033"/>
                </a:solidFill>
              </a:rPr>
              <a:t>B</a:t>
            </a:r>
            <a:r>
              <a:rPr lang="en-US" altLang="en-US" sz="2400" smtClean="0"/>
              <a:t>lack,</a:t>
            </a:r>
            <a:r>
              <a:rPr lang="en-US" altLang="en-US" sz="2400" smtClean="0">
                <a:solidFill>
                  <a:srgbClr val="660033"/>
                </a:solidFill>
              </a:rPr>
              <a:t>B</a:t>
            </a:r>
            <a:r>
              <a:rPr lang="en-US" altLang="en-US" sz="2400" smtClean="0"/>
              <a:t>rown,</a:t>
            </a:r>
            <a:r>
              <a:rPr lang="en-US" altLang="en-US" sz="2400" smtClean="0">
                <a:solidFill>
                  <a:srgbClr val="660033"/>
                </a:solidFill>
              </a:rPr>
              <a:t>R</a:t>
            </a:r>
            <a:r>
              <a:rPr lang="en-US" altLang="en-US" sz="2400" smtClean="0"/>
              <a:t>ed,</a:t>
            </a:r>
            <a:r>
              <a:rPr lang="en-US" altLang="en-US" sz="2400" smtClean="0">
                <a:solidFill>
                  <a:srgbClr val="660033"/>
                </a:solidFill>
              </a:rPr>
              <a:t>O</a:t>
            </a:r>
            <a:r>
              <a:rPr lang="en-US" altLang="en-US" sz="2400" smtClean="0"/>
              <a:t>range,</a:t>
            </a:r>
            <a:r>
              <a:rPr lang="en-US" altLang="en-US" sz="2400" smtClean="0">
                <a:solidFill>
                  <a:srgbClr val="660033"/>
                </a:solidFill>
              </a:rPr>
              <a:t>Y</a:t>
            </a:r>
            <a:r>
              <a:rPr lang="en-US" altLang="en-US" sz="2400" smtClean="0"/>
              <a:t>ellow,</a:t>
            </a:r>
            <a:r>
              <a:rPr lang="en-US" altLang="en-US" sz="2400" smtClean="0">
                <a:solidFill>
                  <a:srgbClr val="660033"/>
                </a:solidFill>
              </a:rPr>
              <a:t>G</a:t>
            </a:r>
            <a:r>
              <a:rPr lang="en-US" altLang="en-US" sz="2400" smtClean="0"/>
              <a:t>reen,</a:t>
            </a:r>
            <a:r>
              <a:rPr lang="en-US" altLang="en-US" sz="2400" smtClean="0">
                <a:solidFill>
                  <a:srgbClr val="660033"/>
                </a:solidFill>
              </a:rPr>
              <a:t>B</a:t>
            </a:r>
            <a:r>
              <a:rPr lang="en-US" altLang="en-US" sz="2400" smtClean="0"/>
              <a:t>lue,</a:t>
            </a:r>
            <a:r>
              <a:rPr lang="en-US" altLang="en-US" sz="2400" smtClean="0">
                <a:solidFill>
                  <a:srgbClr val="660033"/>
                </a:solidFill>
              </a:rPr>
              <a:t>V</a:t>
            </a:r>
            <a:r>
              <a:rPr lang="en-US" altLang="en-US" sz="2400" smtClean="0"/>
              <a:t>iolet,</a:t>
            </a:r>
            <a:r>
              <a:rPr lang="en-US" altLang="en-US" sz="2400" smtClean="0">
                <a:solidFill>
                  <a:srgbClr val="660033"/>
                </a:solidFill>
              </a:rPr>
              <a:t>G</a:t>
            </a:r>
            <a:r>
              <a:rPr lang="en-US" altLang="en-US" sz="2400" smtClean="0"/>
              <a:t>ray,</a:t>
            </a:r>
            <a:r>
              <a:rPr lang="en-US" altLang="en-US" sz="2400" smtClean="0">
                <a:solidFill>
                  <a:srgbClr val="660033"/>
                </a:solidFill>
              </a:rPr>
              <a:t>W</a:t>
            </a:r>
            <a:r>
              <a:rPr lang="en-US" altLang="en-US" sz="2400" smtClean="0"/>
              <a:t>hite</a:t>
            </a:r>
          </a:p>
          <a:p>
            <a:pPr>
              <a:buClr>
                <a:schemeClr val="accent1"/>
              </a:buClr>
              <a:buFont typeface="Wingdings" panose="05000000000000000000" pitchFamily="2" charset="2"/>
              <a:buNone/>
            </a:pPr>
            <a:r>
              <a:rPr lang="en-US" altLang="en-US" sz="2000" smtClean="0"/>
              <a:t>	</a:t>
            </a:r>
            <a:r>
              <a:rPr lang="en-US" altLang="en-US" sz="2000" smtClean="0">
                <a:solidFill>
                  <a:srgbClr val="660033"/>
                </a:solidFill>
              </a:rPr>
              <a:t>Silver,Gold,No band</a:t>
            </a:r>
            <a:r>
              <a:rPr lang="en-US" altLang="en-US" sz="2000" smtClean="0"/>
              <a:t> indicates 10%,5% and 20% tolerance in magnitude respectively.</a:t>
            </a:r>
          </a:p>
          <a:p>
            <a:pPr>
              <a:buFont typeface="Wingdings" panose="05000000000000000000" pitchFamily="2" charset="2"/>
              <a:buNone/>
            </a:pPr>
            <a:r>
              <a:rPr lang="en-US" altLang="en-US" sz="2800" smtClean="0">
                <a:solidFill>
                  <a:schemeClr val="hlink"/>
                </a:solidFill>
              </a:rPr>
              <a:t>Wattage:</a:t>
            </a:r>
            <a:r>
              <a:rPr lang="en-US" altLang="en-US" smtClean="0"/>
              <a:t> </a:t>
            </a:r>
            <a:r>
              <a:rPr lang="en-US" altLang="en-US" sz="2400" smtClean="0"/>
              <a:t>1/4W,1/2W,1W,2W,5W,10W….</a:t>
            </a:r>
          </a:p>
          <a:p>
            <a:pPr>
              <a:buFont typeface="Wingdings" panose="05000000000000000000" pitchFamily="2" charset="2"/>
              <a:buNone/>
            </a:pPr>
            <a:endParaRPr lang="en-US" altLang="en-US" sz="2400" smtClean="0"/>
          </a:p>
          <a:p>
            <a:pPr>
              <a:buFont typeface="Wingdings" panose="05000000000000000000" pitchFamily="2" charset="2"/>
              <a:buNone/>
            </a:pPr>
            <a:r>
              <a:rPr lang="en-US" altLang="en-US" sz="2400" smtClean="0"/>
              <a:t>Special case: Multiplier of Gold -0.1</a:t>
            </a:r>
          </a:p>
          <a:p>
            <a:pPr>
              <a:buFont typeface="Wingdings" panose="05000000000000000000" pitchFamily="2" charset="2"/>
              <a:buNone/>
            </a:pPr>
            <a:r>
              <a:rPr lang="en-US" altLang="en-US" sz="2400" smtClean="0"/>
              <a:t>                  Multiplier of silver -0.01</a:t>
            </a:r>
          </a:p>
          <a:p>
            <a:pPr>
              <a:buFont typeface="Wingdings" panose="05000000000000000000" pitchFamily="2" charset="2"/>
              <a:buNone/>
            </a:pPr>
            <a:endParaRPr lang="en-US" altLang="en-US" sz="2400" smtClean="0"/>
          </a:p>
        </p:txBody>
      </p:sp>
      <p:sp>
        <p:nvSpPr>
          <p:cNvPr id="1126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CC3ECA9-360B-4C55-BEBB-2D439625EB83}" type="datetime5">
              <a:rPr lang="en-US" altLang="en-US" sz="1400"/>
              <a:pPr/>
              <a:t>24-May-21</a:t>
            </a:fld>
            <a:endParaRPr lang="en-US" altLang="en-US" sz="1400"/>
          </a:p>
        </p:txBody>
      </p:sp>
      <p:sp>
        <p:nvSpPr>
          <p:cNvPr id="1126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1127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55324C5-21AF-4E6F-8562-66D4ED37AA92}" type="slidenum">
              <a:rPr lang="en-US" altLang="en-US" sz="1400"/>
              <a:pPr/>
              <a:t>7</a:t>
            </a:fld>
            <a:endParaRPr lang="en-US" altLang="en-US" sz="1400"/>
          </a:p>
        </p:txBody>
      </p:sp>
    </p:spTree>
    <p:extLst>
      <p:ext uri="{BB962C8B-B14F-4D97-AF65-F5344CB8AC3E}">
        <p14:creationId xmlns:p14="http://schemas.microsoft.com/office/powerpoint/2010/main" val="70008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endParaRPr lang="en-US" altLang="en-US" smtClean="0"/>
          </a:p>
        </p:txBody>
      </p:sp>
      <p:sp>
        <p:nvSpPr>
          <p:cNvPr id="14339" name="Content Placeholder 2"/>
          <p:cNvSpPr>
            <a:spLocks noGrp="1"/>
          </p:cNvSpPr>
          <p:nvPr>
            <p:ph idx="1"/>
          </p:nvPr>
        </p:nvSpPr>
        <p:spPr bwMode="auto">
          <a:xfrm>
            <a:off x="624840" y="1676400"/>
            <a:ext cx="7799763" cy="3127145"/>
          </a:xfrm>
        </p:spPr>
        <p:txBody>
          <a:bodyPr wrap="square" numCol="1" anchor="t" anchorCtr="0" compatLnSpc="1">
            <a:prstTxWarp prst="textNoShape">
              <a:avLst/>
            </a:prstTxWarp>
          </a:bodyPr>
          <a:lstStyle/>
          <a:p>
            <a:pPr algn="just"/>
            <a:r>
              <a:rPr lang="en-IN" altLang="en-US" dirty="0" smtClean="0"/>
              <a:t>For a carbon resistor, the bands are Brown, Black, Black and Golden. The nominal value of this resistor is: </a:t>
            </a:r>
            <a:r>
              <a:rPr lang="en-IN" altLang="en-US" dirty="0" smtClean="0"/>
              <a:t>10×</a:t>
            </a:r>
            <a:r>
              <a:rPr lang="en-IN" altLang="en-US" sz="2800" dirty="0" smtClean="0"/>
              <a:t>10</a:t>
            </a:r>
            <a:r>
              <a:rPr lang="en-IN" altLang="en-US" dirty="0" smtClean="0"/>
              <a:t> </a:t>
            </a:r>
            <a:r>
              <a:rPr lang="en-IN" altLang="en-US" baseline="30000" dirty="0" smtClean="0"/>
              <a:t>0 </a:t>
            </a:r>
            <a:r>
              <a:rPr lang="en-IN" altLang="en-US" dirty="0" smtClean="0"/>
              <a:t>Ω </a:t>
            </a:r>
            <a:r>
              <a:rPr lang="en-IN" altLang="en-US" dirty="0" smtClean="0"/>
              <a:t>= 10 Ω with a ± 5% tolerance. </a:t>
            </a:r>
          </a:p>
          <a:p>
            <a:pPr algn="just"/>
            <a:r>
              <a:rPr lang="en-IN" altLang="en-US" dirty="0" smtClean="0"/>
              <a:t>Thus, the actual resistance may be somewhere between 10±0.5 Ω. </a:t>
            </a:r>
          </a:p>
          <a:p>
            <a:pPr algn="just"/>
            <a:r>
              <a:rPr lang="en-IN" altLang="en-US" dirty="0" smtClean="0"/>
              <a:t>That is, between 9.5 Ω and 10.5 Ω.</a:t>
            </a:r>
            <a:endParaRPr lang="en-US" altLang="en-US" dirty="0" smtClean="0"/>
          </a:p>
        </p:txBody>
      </p:sp>
      <p:sp>
        <p:nvSpPr>
          <p:cNvPr id="4" name="Date Placeholder 3"/>
          <p:cNvSpPr>
            <a:spLocks noGrp="1"/>
          </p:cNvSpPr>
          <p:nvPr>
            <p:ph type="dt" sz="quarter" idx="10"/>
          </p:nvPr>
        </p:nvSpPr>
        <p:spPr/>
        <p:txBody>
          <a:bodyPr/>
          <a:lstStyle/>
          <a:p>
            <a:pPr>
              <a:defRPr/>
            </a:pPr>
            <a:fld id="{6C4F4EEA-5505-4A56-A85C-788B7DA8563D}" type="datetime5">
              <a:rPr lang="en-US"/>
              <a:pPr>
                <a:defRPr/>
              </a:pPr>
              <a:t>24-May-21</a:t>
            </a:fld>
            <a:endParaRPr lang="en-US"/>
          </a:p>
        </p:txBody>
      </p:sp>
      <p:sp>
        <p:nvSpPr>
          <p:cNvPr id="5" name="Footer Placeholder 4"/>
          <p:cNvSpPr>
            <a:spLocks noGrp="1"/>
          </p:cNvSpPr>
          <p:nvPr>
            <p:ph type="ftr" sz="quarter" idx="11"/>
          </p:nvPr>
        </p:nvSpPr>
        <p:spPr/>
        <p:txBody>
          <a:bodyPr/>
          <a:lstStyle/>
          <a:p>
            <a:pPr>
              <a:defRPr/>
            </a:pPr>
            <a:r>
              <a:rPr lang="en-US"/>
              <a:t>Workshop practice</a:t>
            </a:r>
          </a:p>
        </p:txBody>
      </p:sp>
      <p:sp>
        <p:nvSpPr>
          <p:cNvPr id="6" name="Slide Number Placeholder 5"/>
          <p:cNvSpPr>
            <a:spLocks noGrp="1"/>
          </p:cNvSpPr>
          <p:nvPr>
            <p:ph type="sldNum" sz="quarter" idx="12"/>
          </p:nvPr>
        </p:nvSpPr>
        <p:spPr/>
        <p:txBody>
          <a:bodyPr/>
          <a:lstStyle/>
          <a:p>
            <a:pPr>
              <a:defRPr/>
            </a:pPr>
            <a:fld id="{1FA39C73-D0C6-4C4E-8673-A0C4B2CCC524}" type="slidenum">
              <a:rPr lang="en-US" altLang="en-US"/>
              <a:pPr>
                <a:defRPr/>
              </a:pPr>
              <a:t>8</a:t>
            </a:fld>
            <a:endParaRPr lang="en-US" altLang="en-US"/>
          </a:p>
        </p:txBody>
      </p:sp>
    </p:spTree>
    <p:extLst>
      <p:ext uri="{BB962C8B-B14F-4D97-AF65-F5344CB8AC3E}">
        <p14:creationId xmlns:p14="http://schemas.microsoft.com/office/powerpoint/2010/main" val="3205252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Multimeters(DMM)</a:t>
            </a:r>
          </a:p>
        </p:txBody>
      </p:sp>
      <p:sp>
        <p:nvSpPr>
          <p:cNvPr id="3686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BF2FFCF-B327-410F-97D6-8C94D3F4A007}" type="datetime5">
              <a:rPr lang="en-US" altLang="en-US" sz="1400"/>
              <a:pPr/>
              <a:t>24-May-21</a:t>
            </a:fld>
            <a:endParaRPr lang="en-US" altLang="en-US" sz="1400"/>
          </a:p>
        </p:txBody>
      </p:sp>
      <p:sp>
        <p:nvSpPr>
          <p:cNvPr id="3686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t>Workshop practice</a:t>
            </a:r>
          </a:p>
        </p:txBody>
      </p:sp>
      <p:sp>
        <p:nvSpPr>
          <p:cNvPr id="3686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F843D18-13CD-4B0F-966F-0BB969AED2F5}" type="slidenum">
              <a:rPr lang="en-US" altLang="en-US" sz="1400"/>
              <a:pPr/>
              <a:t>9</a:t>
            </a:fld>
            <a:endParaRPr lang="en-US" altLang="en-US" sz="1400"/>
          </a:p>
        </p:txBody>
      </p:sp>
      <p:pic>
        <p:nvPicPr>
          <p:cNvPr id="36870" name="Picture 4" descr="dm-28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83681"/>
            <a:ext cx="38100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5"/>
          <p:cNvSpPr txBox="1">
            <a:spLocks noChangeArrowheads="1"/>
          </p:cNvSpPr>
          <p:nvPr/>
        </p:nvSpPr>
        <p:spPr bwMode="auto">
          <a:xfrm>
            <a:off x="5334000" y="2317750"/>
            <a:ext cx="3657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b="1">
              <a:latin typeface="Tw Cen MT Condensed Extra Bold" panose="020B0803020202020204" pitchFamily="34" charset="0"/>
            </a:endParaRPr>
          </a:p>
          <a:p>
            <a:pPr>
              <a:buClr>
                <a:schemeClr val="tx2"/>
              </a:buClr>
              <a:buFontTx/>
              <a:buChar char="•"/>
            </a:pPr>
            <a:r>
              <a:rPr lang="en-US" altLang="en-US">
                <a:latin typeface="Times New Roman" panose="02020603050405020304" pitchFamily="18" charset="0"/>
              </a:rPr>
              <a:t>Ammeter(dc&amp;ac)</a:t>
            </a:r>
          </a:p>
          <a:p>
            <a:pPr>
              <a:buClr>
                <a:schemeClr val="tx2"/>
              </a:buClr>
              <a:buFontTx/>
              <a:buChar char="•"/>
            </a:pPr>
            <a:r>
              <a:rPr lang="en-US" altLang="en-US">
                <a:latin typeface="Times New Roman" panose="02020603050405020304" pitchFamily="18" charset="0"/>
              </a:rPr>
              <a:t>Voltmeter(dc&amp;ac)</a:t>
            </a:r>
          </a:p>
          <a:p>
            <a:pPr>
              <a:buClr>
                <a:schemeClr val="tx2"/>
              </a:buClr>
              <a:buFontTx/>
              <a:buChar char="•"/>
            </a:pPr>
            <a:r>
              <a:rPr lang="en-US" altLang="en-US">
                <a:latin typeface="Times New Roman" panose="02020603050405020304" pitchFamily="18" charset="0"/>
              </a:rPr>
              <a:t>Ohmmeter(R &amp;C)</a:t>
            </a:r>
          </a:p>
          <a:p>
            <a:pPr>
              <a:buClr>
                <a:schemeClr val="tx2"/>
              </a:buClr>
              <a:buFontTx/>
              <a:buChar char="•"/>
            </a:pPr>
            <a:r>
              <a:rPr lang="en-US" altLang="en-US">
                <a:latin typeface="Times New Roman" panose="02020603050405020304" pitchFamily="18" charset="0"/>
              </a:rPr>
              <a:t>Diode &amp; Transistor  check</a:t>
            </a:r>
          </a:p>
          <a:p>
            <a:pPr>
              <a:buClr>
                <a:schemeClr val="tx2"/>
              </a:buClr>
              <a:buFontTx/>
              <a:buChar char="•"/>
            </a:pPr>
            <a:r>
              <a:rPr lang="en-US" altLang="en-US">
                <a:latin typeface="Times New Roman" panose="02020603050405020304" pitchFamily="18" charset="0"/>
              </a:rPr>
              <a:t>Continuity Check</a:t>
            </a:r>
          </a:p>
        </p:txBody>
      </p:sp>
    </p:spTree>
    <p:extLst>
      <p:ext uri="{BB962C8B-B14F-4D97-AF65-F5344CB8AC3E}">
        <p14:creationId xmlns:p14="http://schemas.microsoft.com/office/powerpoint/2010/main" val="3733049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BET_V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BET_VK" id="{FF70F06E-87D6-44A5-89F1-F334496D2057}" vid="{188AF56A-B96C-402E-B5DB-B2FA540074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314A44F6CAE0438A1C93BC062BDF58" ma:contentTypeVersion="2" ma:contentTypeDescription="Create a new document." ma:contentTypeScope="" ma:versionID="93c29677285b5a46ebfc1e20fed549e8">
  <xsd:schema xmlns:xsd="http://www.w3.org/2001/XMLSchema" xmlns:xs="http://www.w3.org/2001/XMLSchema" xmlns:p="http://schemas.microsoft.com/office/2006/metadata/properties" xmlns:ns2="3e1274d4-5bd5-4235-8b71-823a298b5f56" targetNamespace="http://schemas.microsoft.com/office/2006/metadata/properties" ma:root="true" ma:fieldsID="8be4ad97e489b08144df9cd2780bfa1f" ns2:_="">
    <xsd:import namespace="3e1274d4-5bd5-4235-8b71-823a298b5f5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274d4-5bd5-4235-8b71-823a298b5f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4F3247-C134-4C79-9249-3C9B40517E25}">
  <ds:schemaRefs>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9BF607D-AE85-47B5-B64F-C152879FACB8}">
  <ds:schemaRefs>
    <ds:schemaRef ds:uri="http://schemas.microsoft.com/sharepoint/v3/contenttype/forms"/>
  </ds:schemaRefs>
</ds:datastoreItem>
</file>

<file path=customXml/itemProps3.xml><?xml version="1.0" encoding="utf-8"?>
<ds:datastoreItem xmlns:ds="http://schemas.openxmlformats.org/officeDocument/2006/customXml" ds:itemID="{40C08142-3E62-4C59-852B-56E5FD4B8E62}"/>
</file>

<file path=docProps/app.xml><?xml version="1.0" encoding="utf-8"?>
<Properties xmlns="http://schemas.openxmlformats.org/officeDocument/2006/extended-properties" xmlns:vt="http://schemas.openxmlformats.org/officeDocument/2006/docPropsVTypes">
  <Template>ppt_Blue</Template>
  <TotalTime>13421</TotalTime>
  <Words>1494</Words>
  <Application>Microsoft Office PowerPoint</Application>
  <PresentationFormat>On-screen Show (4:3)</PresentationFormat>
  <Paragraphs>255</Paragraphs>
  <Slides>34</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Corbel</vt:lpstr>
      <vt:lpstr>Gill Sans MT</vt:lpstr>
      <vt:lpstr>Kristen ITC</vt:lpstr>
      <vt:lpstr>Segoe Print</vt:lpstr>
      <vt:lpstr>Tahoma</vt:lpstr>
      <vt:lpstr>Times New Roman</vt:lpstr>
      <vt:lpstr>Tw Cen MT Condensed Extra Bold</vt:lpstr>
      <vt:lpstr>Wingdings</vt:lpstr>
      <vt:lpstr>BET_VK</vt:lpstr>
      <vt:lpstr>Workshop Practice-Electrical &amp; Electronics [MME 1061]</vt:lpstr>
      <vt:lpstr>Conducting labs on rotation</vt:lpstr>
      <vt:lpstr>ELECTRONIC CIRCUIT ASSEMBLY </vt:lpstr>
      <vt:lpstr>Components -Familiarization: </vt:lpstr>
      <vt:lpstr>Resistors</vt:lpstr>
      <vt:lpstr>Colour code</vt:lpstr>
      <vt:lpstr>Resistor……</vt:lpstr>
      <vt:lpstr>PowerPoint Presentation</vt:lpstr>
      <vt:lpstr>Multimeters(DMM)</vt:lpstr>
      <vt:lpstr>Bread board</vt:lpstr>
      <vt:lpstr>PowerPoint Presentation</vt:lpstr>
      <vt:lpstr>PowerPoint Presentation</vt:lpstr>
      <vt:lpstr>Potentiometer</vt:lpstr>
      <vt:lpstr>Capacitors</vt:lpstr>
      <vt:lpstr>Ceramic capacitors</vt:lpstr>
      <vt:lpstr>Poly propylene capacitor</vt:lpstr>
      <vt:lpstr>PowerPoint Presentation</vt:lpstr>
      <vt:lpstr>Electrolytic  capacitors</vt:lpstr>
      <vt:lpstr>Diodes</vt:lpstr>
      <vt:lpstr>PowerPoint Presentation</vt:lpstr>
      <vt:lpstr>Zener diode</vt:lpstr>
      <vt:lpstr>PowerPoint Presentation</vt:lpstr>
      <vt:lpstr>Transistors</vt:lpstr>
      <vt:lpstr>Integrated Circuits OPAMP,555 timer</vt:lpstr>
      <vt:lpstr>Digital IC</vt:lpstr>
      <vt:lpstr>Seven segment display</vt:lpstr>
      <vt:lpstr>PowerPoint Presentation</vt:lpstr>
      <vt:lpstr>PowerPoint Presentation</vt:lpstr>
      <vt:lpstr>Soldering Tools</vt:lpstr>
      <vt:lpstr>Soldering and Desoldering</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Vedavyas Kamath</dc:creator>
  <cp:lastModifiedBy>mahe</cp:lastModifiedBy>
  <cp:revision>304</cp:revision>
  <dcterms:created xsi:type="dcterms:W3CDTF">2014-07-18T12:25:25Z</dcterms:created>
  <dcterms:modified xsi:type="dcterms:W3CDTF">2021-05-24T04:12:55Z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0x01010019314A44F6CAE0438A1C93BC062BDF58</vt:lpwstr>
  </property>
</Properties>
</file>